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37"/>
  </p:notesMasterIdLst>
  <p:sldIdLst>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embeddedFontLst>
    <p:embeddedFont>
      <p:font typeface="Roboto" panose="020B060402020202020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093225-D025-F784-6597-C228BE1BABB3}" v="2288" dt="2026-09-14T12:50:52.815"/>
  </p1510:revLst>
</p1510:revInfo>
</file>

<file path=ppt/tableStyles.xml><?xml version="1.0" encoding="utf-8"?>
<a:tblStyleLst xmlns:a="http://schemas.openxmlformats.org/drawingml/2006/main" def="{587964E1-4CF7-44C0-9337-3E674DE3AAA8}">
  <a:tblStyle styleId="{587964E1-4CF7-44C0-9337-3E674DE3AAA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78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6176f0d0bb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6176f0d0bb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6176f0d0bb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6176f0d0bb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6176f0d0bb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6176f0d0bb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61aa839a6f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61aa839a6f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61aa839a6f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61aa839a6f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6176f0d0bb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6176f0d0bb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6176f0d0bb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6176f0d0bb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67d1f70f7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67d1f70f7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6176f0d0bb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6176f0d0bb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6176f0d0bb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6176f0d0bb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6176f0d0bb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6176f0d0bb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6176f0d0bb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36176f0d0bb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6176f0d0bb_0_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36176f0d0bb_0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6176f0d0bb_0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6176f0d0bb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6176f0d0bb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6176f0d0bb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6176f0d0bb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36176f0d0bb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6176f0d0bb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6176f0d0bb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6176f0d0bb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6176f0d0bb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6176f0d0bb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6176f0d0bb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6176f0d0bb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6176f0d0bb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6176f0d0bb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6176f0d0bb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6176f0d0bb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6176f0d0bb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6176f0d0bb_0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36176f0d0bb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6176f0d0bb_0_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36176f0d0bb_0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6176f0d0bb_0_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36176f0d0bb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6176f0d0bb_0_2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6176f0d0bb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6176f0d0bb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6176f0d0bb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61aa839a6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61aa839a6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61aa839a6f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361aa839a6f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61aa839a6f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361aa839a6f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61aa839a6f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61aa839a6f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367d1f70f7b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367d1f70f7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17" name="Google Shape;17;p2"/>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18" name="Google Shape;18;p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26;p3"/>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27" name="Google Shape;27;p3"/>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 name="Google Shape;36;p4"/>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7" name="Google Shape;37;p4"/>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0" name="Google Shape;40;p5"/>
          <p:cNvSpPr txBox="1">
            <a:spLocks noGrp="1"/>
          </p:cNvSpPr>
          <p:nvPr>
            <p:ph type="body" idx="1"/>
          </p:nvPr>
        </p:nvSpPr>
        <p:spPr>
          <a:xfrm>
            <a:off x="311700" y="1229975"/>
            <a:ext cx="3999900" cy="3339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5"/>
          <p:cNvSpPr txBox="1">
            <a:spLocks noGrp="1"/>
          </p:cNvSpPr>
          <p:nvPr>
            <p:ph type="body" idx="2"/>
          </p:nvPr>
        </p:nvSpPr>
        <p:spPr>
          <a:xfrm>
            <a:off x="4832400" y="1229975"/>
            <a:ext cx="3999900" cy="3339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2" name="Google Shape;42;p5"/>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5" name="Google Shape;45;p6"/>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465804"/>
            <a:ext cx="2808000" cy="31032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9" name="Google Shape;49;p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8"/>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Google Shape;57;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58" name="Google Shape;58;p8"/>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 name="Google Shape;6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62" name="Google Shape;62;p9"/>
          <p:cNvSpPr txBox="1">
            <a:spLocks noGrp="1"/>
          </p:cNvSpPr>
          <p:nvPr>
            <p:ph type="title"/>
          </p:nvPr>
        </p:nvSpPr>
        <p:spPr>
          <a:xfrm>
            <a:off x="265500" y="1151100"/>
            <a:ext cx="4045200" cy="1564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3" name="Google Shape;63;p9"/>
          <p:cNvSpPr txBox="1">
            <a:spLocks noGrp="1"/>
          </p:cNvSpPr>
          <p:nvPr>
            <p:ph type="subTitle" idx="1"/>
          </p:nvPr>
        </p:nvSpPr>
        <p:spPr>
          <a:xfrm>
            <a:off x="265500" y="2769001"/>
            <a:ext cx="4045200" cy="1269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4" name="Google Shape;6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65" name="Google Shape;65;p9"/>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6"/>
        <p:cNvGrpSpPr/>
        <p:nvPr/>
      </p:nvGrpSpPr>
      <p:grpSpPr>
        <a:xfrm>
          <a:off x="0" y="0"/>
          <a:ext cx="0" cy="0"/>
          <a:chOff x="0" y="0"/>
          <a:chExt cx="0" cy="0"/>
        </a:xfrm>
      </p:grpSpPr>
      <p:sp>
        <p:nvSpPr>
          <p:cNvPr id="67" name="Google Shape;67;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68" name="Google Shape;68;p10"/>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 name="Google Shape;76;p11"/>
          <p:cNvSpPr txBox="1">
            <a:spLocks noGrp="1"/>
          </p:cNvSpPr>
          <p:nvPr>
            <p:ph type="title" hasCustomPrompt="1"/>
          </p:nvPr>
        </p:nvSpPr>
        <p:spPr>
          <a:xfrm>
            <a:off x="311700" y="1256050"/>
            <a:ext cx="8520600" cy="20307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a:spLocks noGrp="1"/>
          </p:cNvSpPr>
          <p:nvPr>
            <p:ph type="body" idx="1"/>
          </p:nvPr>
        </p:nvSpPr>
        <p:spPr>
          <a:xfrm>
            <a:off x="311700" y="3369225"/>
            <a:ext cx="8520600" cy="12819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0"/>
              </a:spcBef>
              <a:spcAft>
                <a:spcPts val="0"/>
              </a:spcAft>
              <a:buClr>
                <a:schemeClr val="lt1"/>
              </a:buClr>
              <a:buSzPts val="1400"/>
              <a:buChar char="○"/>
              <a:defRPr>
                <a:solidFill>
                  <a:schemeClr val="lt1"/>
                </a:solidFill>
              </a:defRPr>
            </a:lvl2pPr>
            <a:lvl3pPr marL="1371600" lvl="2" indent="-317500" algn="ctr">
              <a:spcBef>
                <a:spcPts val="0"/>
              </a:spcBef>
              <a:spcAft>
                <a:spcPts val="0"/>
              </a:spcAft>
              <a:buClr>
                <a:schemeClr val="lt1"/>
              </a:buClr>
              <a:buSzPts val="1400"/>
              <a:buChar char="■"/>
              <a:defRPr>
                <a:solidFill>
                  <a:schemeClr val="lt1"/>
                </a:solidFill>
              </a:defRPr>
            </a:lvl3pPr>
            <a:lvl4pPr marL="1828800" lvl="3" indent="-317500" algn="ctr">
              <a:spcBef>
                <a:spcPts val="0"/>
              </a:spcBef>
              <a:spcAft>
                <a:spcPts val="0"/>
              </a:spcAft>
              <a:buClr>
                <a:schemeClr val="lt1"/>
              </a:buClr>
              <a:buSzPts val="1400"/>
              <a:buChar char="●"/>
              <a:defRPr>
                <a:solidFill>
                  <a:schemeClr val="lt1"/>
                </a:solidFill>
              </a:defRPr>
            </a:lvl4pPr>
            <a:lvl5pPr marL="2286000" lvl="4" indent="-317500" algn="ctr">
              <a:spcBef>
                <a:spcPts val="0"/>
              </a:spcBef>
              <a:spcAft>
                <a:spcPts val="0"/>
              </a:spcAft>
              <a:buClr>
                <a:schemeClr val="lt1"/>
              </a:buClr>
              <a:buSzPts val="1400"/>
              <a:buChar char="○"/>
              <a:defRPr>
                <a:solidFill>
                  <a:schemeClr val="lt1"/>
                </a:solidFill>
              </a:defRPr>
            </a:lvl5pPr>
            <a:lvl6pPr marL="2743200" lvl="5" indent="-317500" algn="ctr">
              <a:spcBef>
                <a:spcPts val="0"/>
              </a:spcBef>
              <a:spcAft>
                <a:spcPts val="0"/>
              </a:spcAft>
              <a:buClr>
                <a:schemeClr val="lt1"/>
              </a:buClr>
              <a:buSzPts val="1400"/>
              <a:buChar char="■"/>
              <a:defRPr>
                <a:solidFill>
                  <a:schemeClr val="lt1"/>
                </a:solidFill>
              </a:defRPr>
            </a:lvl6pPr>
            <a:lvl7pPr marL="3200400" lvl="6" indent="-317500" algn="ctr">
              <a:spcBef>
                <a:spcPts val="0"/>
              </a:spcBef>
              <a:spcAft>
                <a:spcPts val="0"/>
              </a:spcAft>
              <a:buClr>
                <a:schemeClr val="lt1"/>
              </a:buClr>
              <a:buSzPts val="1400"/>
              <a:buChar char="●"/>
              <a:defRPr>
                <a:solidFill>
                  <a:schemeClr val="lt1"/>
                </a:solidFill>
              </a:defRPr>
            </a:lvl7pPr>
            <a:lvl8pPr marL="3657600" lvl="7" indent="-317500" algn="ctr">
              <a:spcBef>
                <a:spcPts val="0"/>
              </a:spcBef>
              <a:spcAft>
                <a:spcPts val="0"/>
              </a:spcAft>
              <a:buClr>
                <a:schemeClr val="lt1"/>
              </a:buClr>
              <a:buSzPts val="1400"/>
              <a:buChar char="○"/>
              <a:defRPr>
                <a:solidFill>
                  <a:schemeClr val="lt1"/>
                </a:solidFill>
              </a:defRPr>
            </a:lvl8pPr>
            <a:lvl9pPr marL="4114800" lvl="8" indent="-317500" algn="ctr">
              <a:spcBef>
                <a:spcPts val="0"/>
              </a:spcBef>
              <a:spcAft>
                <a:spcPts val="0"/>
              </a:spcAft>
              <a:buClr>
                <a:schemeClr val="lt1"/>
              </a:buClr>
              <a:buSzPts val="1400"/>
              <a:buChar char="■"/>
              <a:defRPr>
                <a:solidFill>
                  <a:schemeClr val="lt1"/>
                </a:solidFill>
              </a:defRPr>
            </a:lvl9pPr>
          </a:lstStyle>
          <a:p>
            <a:endParaRPr/>
          </a:p>
        </p:txBody>
      </p:sp>
      <p:sp>
        <p:nvSpPr>
          <p:cNvPr id="78" name="Google Shape;78;p11"/>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eometr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311700" y="1229875"/>
            <a:ext cx="8520600" cy="3339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norfolk.gov.uk/article/40393/SEND-Local-Offer"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https://www.northgateprimary.norfolk.sch.uk/Safeguarding/"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www.northgateprimary.norfolk.sch.uk/Policies/"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I4MWVEAww2g"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s://www.gov.uk/government/publications/easy-read-the-equality-act-making-equality-real"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gov.uk/government/publications/send-code-of-practice-0-to-25"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northgateprimaryschool.sharepoint.com/:w:/r/sites/Staff/_layouts/15/Doc.aspx?sourcedoc=%7B46B0EC06-19EF-4A40-8E43-EA0E677D66C3%7D&amp;file=SEND%20Graduated%20Response.docx&amp;action=default&amp;mobileredirect=true&amp;DefaultItemOpen=1"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norfolk.gov.uk/children-and-families/send-local-offer/education-and-learning/support-for-learning/education-health-and-care-ehc-plans/ehc-needs-assessment-and-plans/ehc-needs-assessment-requests"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hyperlink" Target="https://www.youtube.com/watch?v=wfTJPTN7YLg"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norfolk.gov.uk/children-and-families/send-local-offer"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northgateprimaryschool.sharepoint.com/:w:/r/sites/Staff/_layouts/15/Doc.aspx?sourcedoc=%7B46B0EC06-19EF-4A40-8E43-EA0E677D66C3%7D&amp;file=SEND%20Graduated%20Response.docx&amp;action=default&amp;mobileredirect=true&amp;DefaultItemOpen=1"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schools.norfolk.gov.uk/pupil-needs/health-needs/medical-needs-service"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csapps.norfolk.gov.uk/BudgetShare/pdf/26/SENMemorandum/0614.pdf"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www.norfolk.gov.uk/article/40710/After-the-annual-review"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www.legislation.gov.uk/ukpga/2010/15/contents"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www.legislation.gov.uk/ukpga/2010/15/contents"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p:nvPr/>
        </p:nvSpPr>
        <p:spPr>
          <a:xfrm>
            <a:off x="4760675" y="43550"/>
            <a:ext cx="130800" cy="10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latin typeface="Roboto"/>
              <a:ea typeface="Roboto"/>
              <a:cs typeface="Roboto"/>
              <a:sym typeface="Roboto"/>
            </a:endParaRPr>
          </a:p>
        </p:txBody>
      </p:sp>
      <p:sp>
        <p:nvSpPr>
          <p:cNvPr id="98" name="Google Shape;98;p15"/>
          <p:cNvSpPr txBox="1"/>
          <p:nvPr/>
        </p:nvSpPr>
        <p:spPr>
          <a:xfrm>
            <a:off x="392350" y="1007125"/>
            <a:ext cx="7547700" cy="27597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u="sng" dirty="0">
                <a:solidFill>
                  <a:schemeClr val="lt1"/>
                </a:solidFill>
              </a:rPr>
              <a:t>Introduction</a:t>
            </a:r>
            <a:endParaRPr sz="1800" b="1" u="sng" dirty="0">
              <a:solidFill>
                <a:schemeClr val="lt1"/>
              </a:solidFill>
            </a:endParaRPr>
          </a:p>
          <a:p>
            <a:pPr marL="0" lvl="0" indent="0" algn="l" rtl="0">
              <a:spcBef>
                <a:spcPts val="750"/>
              </a:spcBef>
              <a:spcAft>
                <a:spcPts val="750"/>
              </a:spcAft>
              <a:buNone/>
            </a:pPr>
            <a:r>
              <a:rPr lang="en-GB" sz="1700" dirty="0">
                <a:solidFill>
                  <a:schemeClr val="lt1"/>
                </a:solidFill>
              </a:rPr>
              <a:t>Welcome to our SEND information report which is part of the Norfolk Local Offer for learners with Special Educational Needs and Disabilities (SEND). All Governing Bodies of maintained schools and maintained nursery schools and the proprietors of academy schools have a legal duty to publish information on their website about the implementation of the Governing Body’s or proprietor’s policy for pupils with SEND. The information must be updated annually. At Northgate Primary School we are committed to working together with all members of our school community</a:t>
            </a:r>
            <a:endParaRPr sz="1700" dirty="0">
              <a:solidFill>
                <a:schemeClr val="lt1"/>
              </a:solidFill>
            </a:endParaRPr>
          </a:p>
        </p:txBody>
      </p:sp>
      <p:pic>
        <p:nvPicPr>
          <p:cNvPr id="99" name="Google Shape;99;p15"/>
          <p:cNvPicPr preferRelativeResize="0"/>
          <p:nvPr/>
        </p:nvPicPr>
        <p:blipFill>
          <a:blip r:embed="rId3">
            <a:alphaModFix/>
          </a:blip>
          <a:stretch>
            <a:fillRect/>
          </a:stretch>
        </p:blipFill>
        <p:spPr>
          <a:xfrm>
            <a:off x="2728150" y="3558975"/>
            <a:ext cx="3333750" cy="1466850"/>
          </a:xfrm>
          <a:prstGeom prst="rect">
            <a:avLst/>
          </a:prstGeom>
          <a:noFill/>
          <a:ln>
            <a:noFill/>
          </a:ln>
        </p:spPr>
      </p:pic>
      <p:sp>
        <p:nvSpPr>
          <p:cNvPr id="2" name="TextBox 1">
            <a:extLst>
              <a:ext uri="{FF2B5EF4-FFF2-40B4-BE49-F238E27FC236}">
                <a16:creationId xmlns:a16="http://schemas.microsoft.com/office/drawing/2014/main" id="{E6E98C61-33E2-B76A-25E1-4CB2C7D4BB78}"/>
              </a:ext>
            </a:extLst>
          </p:cNvPr>
          <p:cNvSpPr txBox="1"/>
          <p:nvPr/>
        </p:nvSpPr>
        <p:spPr>
          <a:xfrm>
            <a:off x="2095500" y="156481"/>
            <a:ext cx="498928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t>School Information report for Special Educational Needs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p:nvPr/>
        </p:nvSpPr>
        <p:spPr>
          <a:xfrm>
            <a:off x="304800" y="550600"/>
            <a:ext cx="7457700" cy="361121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dirty="0">
                <a:solidFill>
                  <a:schemeClr val="lt1"/>
                </a:solidFill>
              </a:rPr>
              <a:t>The local offer has been produced with pupils, parents/carers, governors and members of staff. We would welcome your feedback and future involvement in the review of our offer, so please do contact us. The best people to contact are:</a:t>
            </a:r>
            <a:endParaRPr sz="1600" dirty="0">
              <a:solidFill>
                <a:schemeClr val="lt1"/>
              </a:solidFill>
            </a:endParaRPr>
          </a:p>
          <a:p>
            <a:pPr>
              <a:spcBef>
                <a:spcPts val="750"/>
              </a:spcBef>
            </a:pPr>
            <a:r>
              <a:rPr lang="en-GB" sz="1600" dirty="0">
                <a:solidFill>
                  <a:schemeClr val="lt1"/>
                </a:solidFill>
              </a:rPr>
              <a:t>Name of SEND Governor - Mrs Paula Waters-Bunn</a:t>
            </a:r>
            <a:endParaRPr sz="1600" dirty="0">
              <a:solidFill>
                <a:schemeClr val="lt1"/>
              </a:solidFill>
            </a:endParaRPr>
          </a:p>
          <a:p>
            <a:pPr marL="0" lvl="0" indent="0" algn="l" rtl="0">
              <a:spcBef>
                <a:spcPts val="750"/>
              </a:spcBef>
              <a:spcAft>
                <a:spcPts val="0"/>
              </a:spcAft>
              <a:buNone/>
            </a:pPr>
            <a:r>
              <a:rPr lang="en-GB" sz="1600" dirty="0">
                <a:solidFill>
                  <a:schemeClr val="lt1"/>
                </a:solidFill>
              </a:rPr>
              <a:t>Name of SENDCo (</a:t>
            </a:r>
            <a:r>
              <a:rPr lang="en-GB" sz="1600" b="1" dirty="0">
                <a:solidFill>
                  <a:schemeClr val="lt1"/>
                </a:solidFill>
              </a:rPr>
              <a:t>Special Educational Needs Coordinator</a:t>
            </a:r>
            <a:r>
              <a:rPr lang="en-GB" sz="1600" dirty="0">
                <a:solidFill>
                  <a:schemeClr val="lt1"/>
                </a:solidFill>
              </a:rPr>
              <a:t>)  – Mrs Vicki Baker (National Award for SEND Coordination)</a:t>
            </a:r>
            <a:endParaRPr sz="1600" dirty="0">
              <a:solidFill>
                <a:schemeClr val="lt1"/>
              </a:solidFill>
            </a:endParaRPr>
          </a:p>
          <a:p>
            <a:pPr marL="0" lvl="0" indent="0" algn="l" rtl="0">
              <a:spcBef>
                <a:spcPts val="750"/>
              </a:spcBef>
              <a:spcAft>
                <a:spcPts val="0"/>
              </a:spcAft>
              <a:buNone/>
            </a:pPr>
            <a:r>
              <a:rPr lang="en-GB" sz="1600" dirty="0">
                <a:solidFill>
                  <a:schemeClr val="lt1"/>
                </a:solidFill>
              </a:rPr>
              <a:t>Name of Head teacher – Miss Susan Bacon</a:t>
            </a:r>
            <a:endParaRPr sz="1600" dirty="0">
              <a:solidFill>
                <a:schemeClr val="lt1"/>
              </a:solidFill>
            </a:endParaRPr>
          </a:p>
          <a:p>
            <a:pPr marL="0" lvl="0" indent="0" algn="l" rtl="0">
              <a:spcBef>
                <a:spcPts val="750"/>
              </a:spcBef>
              <a:spcAft>
                <a:spcPts val="0"/>
              </a:spcAft>
              <a:buNone/>
            </a:pPr>
            <a:r>
              <a:rPr lang="en-GB" sz="1600" dirty="0">
                <a:solidFill>
                  <a:schemeClr val="lt1"/>
                </a:solidFill>
              </a:rPr>
              <a:t>School Council Link – Mrs Nicola George</a:t>
            </a:r>
            <a:endParaRPr sz="1600" dirty="0">
              <a:solidFill>
                <a:schemeClr val="lt1"/>
              </a:solidFill>
            </a:endParaRPr>
          </a:p>
          <a:p>
            <a:pPr>
              <a:spcBef>
                <a:spcPts val="750"/>
              </a:spcBef>
            </a:pPr>
            <a:r>
              <a:rPr lang="en-GB" sz="1600" dirty="0">
                <a:solidFill>
                  <a:schemeClr val="lt1"/>
                </a:solidFill>
              </a:rPr>
              <a:t>Parent Support Adviser - Mrs Emma McAllister</a:t>
            </a:r>
            <a:endParaRPr sz="1600" dirty="0">
              <a:solidFill>
                <a:schemeClr val="lt1"/>
              </a:solidFill>
            </a:endParaRPr>
          </a:p>
          <a:p>
            <a:pPr marL="0" lvl="0" indent="0" algn="l" rtl="0">
              <a:spcBef>
                <a:spcPts val="750"/>
              </a:spcBef>
              <a:spcAft>
                <a:spcPts val="750"/>
              </a:spcAft>
              <a:buNone/>
            </a:pPr>
            <a:r>
              <a:rPr lang="en-GB" sz="1600" dirty="0">
                <a:solidFill>
                  <a:schemeClr val="lt1"/>
                </a:solidFill>
              </a:rPr>
              <a:t>If you have specific questions about the Norfolk Local Offer please  click on the image below.</a:t>
            </a:r>
            <a:endParaRPr sz="1600" dirty="0">
              <a:solidFill>
                <a:schemeClr val="lt1"/>
              </a:solidFill>
            </a:endParaRPr>
          </a:p>
        </p:txBody>
      </p:sp>
      <p:pic>
        <p:nvPicPr>
          <p:cNvPr id="105" name="Google Shape;105;p16">
            <a:hlinkClick r:id="rId3"/>
          </p:cNvPr>
          <p:cNvPicPr preferRelativeResize="0"/>
          <p:nvPr/>
        </p:nvPicPr>
        <p:blipFill>
          <a:blip r:embed="rId4">
            <a:alphaModFix/>
          </a:blip>
          <a:stretch>
            <a:fillRect/>
          </a:stretch>
        </p:blipFill>
        <p:spPr>
          <a:xfrm>
            <a:off x="3032925" y="3988375"/>
            <a:ext cx="2384650" cy="104925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7"/>
          <p:cNvSpPr txBox="1"/>
          <p:nvPr/>
        </p:nvSpPr>
        <p:spPr>
          <a:xfrm>
            <a:off x="464450" y="1611075"/>
            <a:ext cx="7416900" cy="291358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dirty="0">
                <a:solidFill>
                  <a:schemeClr val="lt1"/>
                </a:solidFill>
              </a:rPr>
              <a:t>If you think your child may have a special educational need please speak to their class teacher or contact Mrs Baker our SENDCo on 01493 856515 or email senco@northgateprimary.norfolk.sch.uk</a:t>
            </a:r>
            <a:endParaRPr sz="1600" dirty="0">
              <a:solidFill>
                <a:schemeClr val="lt1"/>
              </a:solidFill>
            </a:endParaRPr>
          </a:p>
          <a:p>
            <a:pPr marL="0" lvl="0" indent="0" algn="l" rtl="0">
              <a:spcBef>
                <a:spcPts val="750"/>
              </a:spcBef>
              <a:spcAft>
                <a:spcPts val="0"/>
              </a:spcAft>
              <a:buNone/>
            </a:pPr>
            <a:r>
              <a:rPr lang="en-GB" sz="1600" dirty="0">
                <a:solidFill>
                  <a:schemeClr val="lt1"/>
                </a:solidFill>
              </a:rPr>
              <a:t>The following policies provide additional information and should be read alongside this report:</a:t>
            </a:r>
            <a:endParaRPr sz="1600" dirty="0">
              <a:solidFill>
                <a:schemeClr val="lt1"/>
              </a:solidFill>
            </a:endParaRPr>
          </a:p>
          <a:p>
            <a:pPr>
              <a:spcBef>
                <a:spcPts val="750"/>
              </a:spcBef>
            </a:pPr>
            <a:r>
              <a:rPr lang="en-GB" sz="1600" dirty="0"/>
              <a:t>Safeguarding policy  </a:t>
            </a:r>
            <a:endParaRPr lang="en-GB" sz="1600" u="sng" dirty="0">
              <a:solidFill>
                <a:srgbClr val="1155CC"/>
              </a:solidFill>
            </a:endParaRPr>
          </a:p>
          <a:p>
            <a:pPr>
              <a:spcBef>
                <a:spcPts val="750"/>
              </a:spcBef>
            </a:pPr>
            <a:r>
              <a:rPr lang="en-GB" sz="1600" dirty="0">
                <a:hlinkClick r:id="rId3"/>
              </a:rPr>
              <a:t>Northgate Primary School - Safeguarding</a:t>
            </a:r>
            <a:endParaRPr lang="en-GB"/>
          </a:p>
          <a:p>
            <a:pPr>
              <a:spcBef>
                <a:spcPts val="750"/>
              </a:spcBef>
            </a:pPr>
            <a:r>
              <a:rPr lang="en-GB" sz="1600" dirty="0"/>
              <a:t>Behaviour policy </a:t>
            </a:r>
            <a:r>
              <a:rPr lang="en-GB" sz="1600" dirty="0">
                <a:hlinkClick r:id="rId4"/>
              </a:rPr>
              <a:t>Northgate Primary School - Policies</a:t>
            </a:r>
            <a:endParaRPr sz="1600" dirty="0"/>
          </a:p>
          <a:p>
            <a:pPr>
              <a:spcBef>
                <a:spcPts val="750"/>
              </a:spcBef>
            </a:pPr>
            <a:r>
              <a:rPr lang="en-GB" sz="1600" dirty="0"/>
              <a:t>Complaints Policy </a:t>
            </a:r>
            <a:r>
              <a:rPr lang="en-GB" sz="1600" dirty="0">
                <a:hlinkClick r:id="rId4"/>
              </a:rPr>
              <a:t>Northgate Primary School - Policies</a:t>
            </a:r>
            <a:endParaRPr sz="1600" dirty="0"/>
          </a:p>
        </p:txBody>
      </p:sp>
      <p:sp>
        <p:nvSpPr>
          <p:cNvPr id="111" name="Google Shape;111;p17"/>
          <p:cNvSpPr txBox="1"/>
          <p:nvPr/>
        </p:nvSpPr>
        <p:spPr>
          <a:xfrm>
            <a:off x="1640100" y="667675"/>
            <a:ext cx="4717200" cy="580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b="1" u="sng">
                <a:solidFill>
                  <a:schemeClr val="lt1"/>
                </a:solidFill>
                <a:latin typeface="Roboto"/>
                <a:ea typeface="Roboto"/>
                <a:cs typeface="Roboto"/>
                <a:sym typeface="Roboto"/>
              </a:rPr>
              <a:t>Who to contact and relevant policies</a:t>
            </a:r>
            <a:endParaRPr sz="1800" b="1" u="sng">
              <a:solidFill>
                <a:schemeClr val="lt1"/>
              </a:solidFill>
              <a:latin typeface="Roboto"/>
              <a:ea typeface="Roboto"/>
              <a:cs typeface="Roboto"/>
              <a:sym typeface="Roboto"/>
            </a:endParaRPr>
          </a:p>
        </p:txBody>
      </p:sp>
      <p:pic>
        <p:nvPicPr>
          <p:cNvPr id="112" name="Google Shape;112;p17" title="download.png"/>
          <p:cNvPicPr preferRelativeResize="0"/>
          <p:nvPr/>
        </p:nvPicPr>
        <p:blipFill>
          <a:blip r:embed="rId5">
            <a:alphaModFix/>
          </a:blip>
          <a:stretch>
            <a:fillRect/>
          </a:stretch>
        </p:blipFill>
        <p:spPr>
          <a:xfrm>
            <a:off x="964375" y="519775"/>
            <a:ext cx="781050" cy="876300"/>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8"/>
          <p:cNvSpPr txBox="1"/>
          <p:nvPr/>
        </p:nvSpPr>
        <p:spPr>
          <a:xfrm>
            <a:off x="68850" y="186775"/>
            <a:ext cx="6764700" cy="3332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600" b="1" u="sng">
                <a:solidFill>
                  <a:schemeClr val="lt1"/>
                </a:solidFill>
              </a:rPr>
              <a:t>Have your say</a:t>
            </a:r>
            <a:endParaRPr sz="1600" b="1" u="sng">
              <a:solidFill>
                <a:schemeClr val="lt1"/>
              </a:solidFill>
            </a:endParaRPr>
          </a:p>
          <a:p>
            <a:pPr marL="0" lvl="0" indent="0" algn="l" rtl="0">
              <a:spcBef>
                <a:spcPts val="750"/>
              </a:spcBef>
              <a:spcAft>
                <a:spcPts val="0"/>
              </a:spcAft>
              <a:buNone/>
            </a:pPr>
            <a:r>
              <a:rPr lang="en-GB" sz="1600">
                <a:solidFill>
                  <a:schemeClr val="lt1"/>
                </a:solidFill>
              </a:rPr>
              <a:t>Northgate Primary School is a community school. We shape and develop our provision to meet the needs of all of our learners ensuring achievement for all. This SEND report declares our annual offer to learners with SEND, but to be effective it needs the cooperation of all: parents/carers, learners, governors and staff. So please work with us to ensure the best outcomes for your child.</a:t>
            </a:r>
            <a:endParaRPr sz="1600">
              <a:solidFill>
                <a:schemeClr val="lt1"/>
              </a:solidFill>
            </a:endParaRPr>
          </a:p>
          <a:p>
            <a:pPr marL="0" lvl="0" indent="0" algn="l" rtl="0">
              <a:spcBef>
                <a:spcPts val="750"/>
              </a:spcBef>
              <a:spcAft>
                <a:spcPts val="750"/>
              </a:spcAft>
              <a:buNone/>
            </a:pPr>
            <a:r>
              <a:rPr lang="en-GB" sz="1600">
                <a:solidFill>
                  <a:schemeClr val="lt1"/>
                </a:solidFill>
              </a:rPr>
              <a:t>To help us provide what our learners need we regularly ask children with SEND and their parents to complete a questionnaire which is used to inform our send action plan. Throughout the year there will be SEND drop-in sessions giving parents the chance to talk to the SENDCo about any concerns they have regarding their child(ren).</a:t>
            </a:r>
            <a:endParaRPr sz="1600">
              <a:solidFill>
                <a:schemeClr val="lt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9"/>
          <p:cNvSpPr txBox="1"/>
          <p:nvPr/>
        </p:nvSpPr>
        <p:spPr>
          <a:xfrm>
            <a:off x="324475" y="875075"/>
            <a:ext cx="8013300" cy="420624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600" b="1" u="sng" dirty="0">
                <a:solidFill>
                  <a:schemeClr val="lt1"/>
                </a:solidFill>
              </a:rPr>
              <a:t>Complaints procedure</a:t>
            </a:r>
            <a:endParaRPr sz="1600" b="1" u="sng" dirty="0">
              <a:solidFill>
                <a:schemeClr val="lt1"/>
              </a:solidFill>
            </a:endParaRPr>
          </a:p>
          <a:p>
            <a:pPr>
              <a:spcBef>
                <a:spcPts val="750"/>
              </a:spcBef>
            </a:pPr>
            <a:r>
              <a:rPr lang="en-GB" sz="1600" dirty="0">
                <a:solidFill>
                  <a:schemeClr val="lt1"/>
                </a:solidFill>
              </a:rPr>
              <a:t>If you have any concerns or worries regarding the provision made for a child with SEND then in the first instance please contact the school SENDCo (senco@northgateprimary.norfolk.sch.uk). However, if your concerns persist, then you should contact the head teacher to discuss this further.  </a:t>
            </a:r>
            <a:endParaRPr sz="1600" dirty="0">
              <a:solidFill>
                <a:schemeClr val="lt1"/>
              </a:solidFill>
            </a:endParaRPr>
          </a:p>
          <a:p>
            <a:pPr marL="0" lvl="0" indent="0" algn="l" rtl="0">
              <a:spcBef>
                <a:spcPts val="750"/>
              </a:spcBef>
              <a:spcAft>
                <a:spcPts val="0"/>
              </a:spcAft>
              <a:buNone/>
            </a:pPr>
            <a:r>
              <a:rPr lang="en-GB" sz="1600" dirty="0">
                <a:solidFill>
                  <a:schemeClr val="lt1"/>
                </a:solidFill>
              </a:rPr>
              <a:t>If you would like support in making a formal complaint, advice and support can be found at:</a:t>
            </a:r>
            <a:endParaRPr sz="1600" dirty="0">
              <a:solidFill>
                <a:schemeClr val="lt1"/>
              </a:solidFill>
            </a:endParaRPr>
          </a:p>
          <a:p>
            <a:pPr marL="0" lvl="0" indent="0" algn="l" rtl="0">
              <a:spcBef>
                <a:spcPts val="750"/>
              </a:spcBef>
              <a:spcAft>
                <a:spcPts val="0"/>
              </a:spcAft>
              <a:buNone/>
            </a:pPr>
            <a:r>
              <a:rPr lang="en-GB" sz="1600" dirty="0">
                <a:solidFill>
                  <a:schemeClr val="lt1"/>
                </a:solidFill>
              </a:rPr>
              <a:t>Norfolk SENDIASS - Information, advice and support service</a:t>
            </a:r>
            <a:endParaRPr sz="1600" dirty="0">
              <a:solidFill>
                <a:schemeClr val="lt1"/>
              </a:solidFill>
            </a:endParaRPr>
          </a:p>
          <a:p>
            <a:pPr marL="0" lvl="0" indent="0" algn="l" rtl="0">
              <a:spcBef>
                <a:spcPts val="750"/>
              </a:spcBef>
              <a:spcAft>
                <a:spcPts val="0"/>
              </a:spcAft>
              <a:buNone/>
            </a:pPr>
            <a:r>
              <a:rPr lang="en-GB" sz="1600" dirty="0">
                <a:solidFill>
                  <a:schemeClr val="lt1"/>
                </a:solidFill>
              </a:rPr>
              <a:t>norfolksendiass@norfolk.gov.uk</a:t>
            </a:r>
            <a:endParaRPr sz="1600" dirty="0">
              <a:solidFill>
                <a:schemeClr val="lt1"/>
              </a:solidFill>
            </a:endParaRPr>
          </a:p>
          <a:p>
            <a:pPr marL="0" lvl="0" indent="0" algn="l" rtl="0">
              <a:spcBef>
                <a:spcPts val="750"/>
              </a:spcBef>
              <a:spcAft>
                <a:spcPts val="0"/>
              </a:spcAft>
              <a:buNone/>
            </a:pPr>
            <a:r>
              <a:rPr lang="en-GB" sz="1600" dirty="0">
                <a:solidFill>
                  <a:schemeClr val="lt1"/>
                </a:solidFill>
              </a:rPr>
              <a:t>phone: 01603 704070 </a:t>
            </a:r>
            <a:endParaRPr sz="1600" dirty="0">
              <a:solidFill>
                <a:schemeClr val="lt1"/>
              </a:solidFill>
            </a:endParaRPr>
          </a:p>
          <a:p>
            <a:pPr marL="0" lvl="0" indent="0" algn="l" rtl="0">
              <a:spcBef>
                <a:spcPts val="750"/>
              </a:spcBef>
              <a:spcAft>
                <a:spcPts val="0"/>
              </a:spcAft>
              <a:buNone/>
            </a:pPr>
            <a:r>
              <a:rPr lang="en-GB" sz="1600" dirty="0">
                <a:solidFill>
                  <a:schemeClr val="lt1"/>
                </a:solidFill>
              </a:rPr>
              <a:t>email: sendpartnership.iass@norfolk.gov.uk.  </a:t>
            </a:r>
            <a:endParaRPr sz="1600" dirty="0">
              <a:solidFill>
                <a:schemeClr val="lt1"/>
              </a:solidFill>
            </a:endParaRPr>
          </a:p>
          <a:p>
            <a:pPr marL="0" lvl="0" indent="0" algn="l" rtl="0">
              <a:spcBef>
                <a:spcPts val="750"/>
              </a:spcBef>
              <a:spcAft>
                <a:spcPts val="750"/>
              </a:spcAft>
              <a:buNone/>
            </a:pPr>
            <a:r>
              <a:rPr lang="en-GB" sz="1600" dirty="0">
                <a:solidFill>
                  <a:schemeClr val="lt1"/>
                </a:solidFill>
              </a:rPr>
              <a:t>This is a voluntary organisation run by parents of children with SEND.  They provide impartial advice and support to parents of children with SEN.</a:t>
            </a:r>
            <a:endParaRPr sz="1600" b="1" u="sng" dirty="0">
              <a:solidFill>
                <a:schemeClr val="lt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9" name="Google Shape;129;p20"/>
          <p:cNvSpPr txBox="1"/>
          <p:nvPr/>
        </p:nvSpPr>
        <p:spPr>
          <a:xfrm>
            <a:off x="92650" y="560450"/>
            <a:ext cx="7636500" cy="334447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600" b="1" u="sng" dirty="0">
                <a:solidFill>
                  <a:schemeClr val="lt1"/>
                </a:solidFill>
              </a:rPr>
              <a:t>Our Approach to Teaching Learners with SEND</a:t>
            </a:r>
            <a:endParaRPr sz="1600" u="sng" dirty="0">
              <a:solidFill>
                <a:schemeClr val="lt1"/>
              </a:solidFill>
            </a:endParaRPr>
          </a:p>
          <a:p>
            <a:pPr>
              <a:spcBef>
                <a:spcPts val="750"/>
              </a:spcBef>
            </a:pPr>
            <a:r>
              <a:rPr lang="en-GB" sz="1600" dirty="0">
                <a:solidFill>
                  <a:schemeClr val="lt1"/>
                </a:solidFill>
              </a:rPr>
              <a:t>At Northgate Primary School we believe in participation for all. We want all adults and children to participate in learning and we celebrate all members of our community. We want to create an inclusive culture in our school and we aim to be responsive to the diversity of children’s backgrounds, interest and experience, knowledge and skills.  For more information on SEND the Special Educational Needs Policy can be found under the About Us – Policies tab on the  school website.  </a:t>
            </a:r>
            <a:endParaRPr lang="en-GB" sz="2000" dirty="0">
              <a:solidFill>
                <a:schemeClr val="lt1"/>
              </a:solidFill>
            </a:endParaRPr>
          </a:p>
          <a:p>
            <a:pPr>
              <a:spcBef>
                <a:spcPts val="750"/>
              </a:spcBef>
            </a:pPr>
            <a:r>
              <a:rPr lang="en-GB" sz="1600" dirty="0">
                <a:solidFill>
                  <a:schemeClr val="lt1"/>
                </a:solidFill>
              </a:rPr>
              <a:t>We value high quality teaching for all learners and actively monitor teaching and learning in the school. We foster a collaborative approach to learning where children and staff are supportive of each other while fostering independence through appropriately scaffolded learning and targeted adult support.</a:t>
            </a:r>
            <a:endParaRPr sz="2000">
              <a:solidFill>
                <a:schemeClr val="lt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1"/>
          <p:cNvSpPr txBox="1"/>
          <p:nvPr/>
        </p:nvSpPr>
        <p:spPr>
          <a:xfrm>
            <a:off x="255650" y="304775"/>
            <a:ext cx="8475300" cy="4288323"/>
          </a:xfrm>
          <a:prstGeom prst="rect">
            <a:avLst/>
          </a:prstGeom>
          <a:noFill/>
          <a:ln>
            <a:noFill/>
          </a:ln>
        </p:spPr>
        <p:txBody>
          <a:bodyPr spcFirstLastPara="1" wrap="square" lIns="91425" tIns="91425" rIns="91425" bIns="91425" anchor="t" anchorCtr="0">
            <a:spAutoFit/>
          </a:bodyPr>
          <a:lstStyle/>
          <a:p>
            <a:r>
              <a:rPr lang="en-GB" sz="1600" dirty="0">
                <a:solidFill>
                  <a:schemeClr val="lt1"/>
                </a:solidFill>
              </a:rPr>
              <a:t>At Northgate we aim to create a learning environment which is flexible enough to meet the needs of all members of our school community.  Lessons are planned and structured in such a way that all children can access them.  For example, through scaffolded work, specific grouping (children will be grouped in different ways depending on the task, this can include: friendship groups, mixed ability groups, similar ability groups, pairs, specific groups to complete given interventions), adult/peer support, concrete materials, seating plans, templates and word banks. </a:t>
            </a:r>
            <a:endParaRPr sz="1600" dirty="0">
              <a:solidFill>
                <a:schemeClr val="lt1"/>
              </a:solidFill>
            </a:endParaRPr>
          </a:p>
          <a:p>
            <a:pPr marL="0" lvl="0" indent="0" algn="l" rtl="0">
              <a:spcBef>
                <a:spcPts val="750"/>
              </a:spcBef>
              <a:spcAft>
                <a:spcPts val="750"/>
              </a:spcAft>
              <a:buNone/>
            </a:pPr>
            <a:r>
              <a:rPr lang="en-GB" sz="1600" dirty="0">
                <a:solidFill>
                  <a:schemeClr val="lt1"/>
                </a:solidFill>
              </a:rPr>
              <a:t>Teachers give instructions using appropriate vocabulary. They vary the words they use and make sure instructions are in the order they are to be carried out. They may be written on the board or on individual task sheets and are concise and short. Verbal instructions can also be accompanied by visuals and when appropriate Makaton signs to aid understanding. </a:t>
            </a:r>
          </a:p>
          <a:p>
            <a:pPr>
              <a:spcBef>
                <a:spcPts val="750"/>
              </a:spcBef>
              <a:spcAft>
                <a:spcPts val="750"/>
              </a:spcAft>
            </a:pPr>
            <a:r>
              <a:rPr lang="en-GB" sz="1600" dirty="0">
                <a:solidFill>
                  <a:schemeClr val="lt1"/>
                </a:solidFill>
              </a:rPr>
              <a:t>We have also developed two Enhanced SEND Provisions (Grasshoppers and Stars).  These provide higher ratios of adults to children and are designed to meet the needs of children with more complex difficulties.  They have strict entry and exit criteria with curriculums designed  around the specific needs of the children.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2"/>
          <p:cNvSpPr txBox="1"/>
          <p:nvPr/>
        </p:nvSpPr>
        <p:spPr>
          <a:xfrm>
            <a:off x="688250" y="605250"/>
            <a:ext cx="6528600" cy="259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chemeClr val="lt1"/>
                </a:solidFill>
              </a:rPr>
              <a:t>Throughout our PSHE, PE and Science curriculum children are given the opportunity to explore:</a:t>
            </a:r>
            <a:endParaRPr sz="1600">
              <a:solidFill>
                <a:schemeClr val="lt1"/>
              </a:solidFill>
            </a:endParaRPr>
          </a:p>
          <a:p>
            <a:pPr marL="457200" lvl="0" indent="-330200" algn="l" rtl="0">
              <a:spcBef>
                <a:spcPts val="750"/>
              </a:spcBef>
              <a:spcAft>
                <a:spcPts val="0"/>
              </a:spcAft>
              <a:buClr>
                <a:schemeClr val="lt1"/>
              </a:buClr>
              <a:buSzPts val="1600"/>
              <a:buChar char="●"/>
            </a:pPr>
            <a:r>
              <a:rPr lang="en-GB" sz="1600">
                <a:solidFill>
                  <a:schemeClr val="lt1"/>
                </a:solidFill>
              </a:rPr>
              <a:t>how they keep safe and healthy, </a:t>
            </a:r>
            <a:endParaRPr sz="1600">
              <a:solidFill>
                <a:schemeClr val="lt1"/>
              </a:solidFill>
            </a:endParaRPr>
          </a:p>
          <a:p>
            <a:pPr marL="457200" lvl="0" indent="-330200" algn="l" rtl="0">
              <a:spcBef>
                <a:spcPts val="0"/>
              </a:spcBef>
              <a:spcAft>
                <a:spcPts val="0"/>
              </a:spcAft>
              <a:buClr>
                <a:schemeClr val="lt1"/>
              </a:buClr>
              <a:buSzPts val="1600"/>
              <a:buChar char="●"/>
            </a:pPr>
            <a:r>
              <a:rPr lang="en-GB" sz="1600">
                <a:solidFill>
                  <a:schemeClr val="lt1"/>
                </a:solidFill>
              </a:rPr>
              <a:t>their personal goals for the future, </a:t>
            </a:r>
            <a:endParaRPr sz="1600">
              <a:solidFill>
                <a:schemeClr val="lt1"/>
              </a:solidFill>
            </a:endParaRPr>
          </a:p>
          <a:p>
            <a:pPr marL="457200" lvl="0" indent="-330200" algn="l" rtl="0">
              <a:spcBef>
                <a:spcPts val="0"/>
              </a:spcBef>
              <a:spcAft>
                <a:spcPts val="0"/>
              </a:spcAft>
              <a:buClr>
                <a:schemeClr val="lt1"/>
              </a:buClr>
              <a:buSzPts val="1600"/>
              <a:buChar char="●"/>
            </a:pPr>
            <a:r>
              <a:rPr lang="en-GB" sz="1600">
                <a:solidFill>
                  <a:schemeClr val="lt1"/>
                </a:solidFill>
              </a:rPr>
              <a:t>their community engagement, </a:t>
            </a:r>
            <a:endParaRPr sz="1600">
              <a:solidFill>
                <a:schemeClr val="lt1"/>
              </a:solidFill>
            </a:endParaRPr>
          </a:p>
          <a:p>
            <a:pPr marL="457200" lvl="0" indent="-330200" algn="l" rtl="0">
              <a:spcBef>
                <a:spcPts val="0"/>
              </a:spcBef>
              <a:spcAft>
                <a:spcPts val="0"/>
              </a:spcAft>
              <a:buClr>
                <a:schemeClr val="lt1"/>
              </a:buClr>
              <a:buSzPts val="1600"/>
              <a:buChar char="●"/>
            </a:pPr>
            <a:r>
              <a:rPr lang="en-GB" sz="1600">
                <a:solidFill>
                  <a:schemeClr val="lt1"/>
                </a:solidFill>
              </a:rPr>
              <a:t>their personal responsibility to protect the planet</a:t>
            </a:r>
            <a:endParaRPr sz="1600">
              <a:solidFill>
                <a:schemeClr val="lt1"/>
              </a:solidFill>
            </a:endParaRPr>
          </a:p>
          <a:p>
            <a:pPr marL="457200" lvl="0" indent="-330200" algn="l" rtl="0">
              <a:spcBef>
                <a:spcPts val="0"/>
              </a:spcBef>
              <a:spcAft>
                <a:spcPts val="0"/>
              </a:spcAft>
              <a:buClr>
                <a:schemeClr val="lt1"/>
              </a:buClr>
              <a:buSzPts val="1600"/>
              <a:buChar char="●"/>
            </a:pPr>
            <a:r>
              <a:rPr lang="en-GB" sz="1600">
                <a:solidFill>
                  <a:schemeClr val="lt1"/>
                </a:solidFill>
              </a:rPr>
              <a:t>how they are part of a wider community.</a:t>
            </a:r>
            <a:endParaRPr sz="1600">
              <a:solidFill>
                <a:schemeClr val="lt1"/>
              </a:solidFill>
            </a:endParaRPr>
          </a:p>
          <a:p>
            <a:pPr marL="457200" lvl="0" indent="0" algn="l" rtl="0">
              <a:spcBef>
                <a:spcPts val="750"/>
              </a:spcBef>
              <a:spcAft>
                <a:spcPts val="750"/>
              </a:spcAft>
              <a:buNone/>
            </a:pPr>
            <a:r>
              <a:rPr lang="en-GB" sz="1600">
                <a:solidFill>
                  <a:schemeClr val="lt1"/>
                </a:solidFill>
              </a:rPr>
              <a:t>These subjects, as with all areas of the curriculum, are adapted to meet the needs of all children including those with SEND.</a:t>
            </a:r>
            <a:endParaRPr sz="1600">
              <a:solidFill>
                <a:schemeClr val="lt1"/>
              </a:solidFill>
            </a:endParaRPr>
          </a:p>
        </p:txBody>
      </p:sp>
      <p:pic>
        <p:nvPicPr>
          <p:cNvPr id="145" name="Google Shape;145;p22" title="download.png"/>
          <p:cNvPicPr preferRelativeResize="0"/>
          <p:nvPr/>
        </p:nvPicPr>
        <p:blipFill>
          <a:blip r:embed="rId3">
            <a:alphaModFix/>
          </a:blip>
          <a:stretch>
            <a:fillRect/>
          </a:stretch>
        </p:blipFill>
        <p:spPr>
          <a:xfrm>
            <a:off x="998700" y="3464488"/>
            <a:ext cx="952500" cy="1133475"/>
          </a:xfrm>
          <a:prstGeom prst="rect">
            <a:avLst/>
          </a:prstGeom>
          <a:noFill/>
          <a:ln>
            <a:noFill/>
          </a:ln>
        </p:spPr>
      </p:pic>
      <p:pic>
        <p:nvPicPr>
          <p:cNvPr id="146" name="Google Shape;146;p22" title="download.png"/>
          <p:cNvPicPr preferRelativeResize="0"/>
          <p:nvPr/>
        </p:nvPicPr>
        <p:blipFill>
          <a:blip r:embed="rId4">
            <a:alphaModFix/>
          </a:blip>
          <a:stretch>
            <a:fillRect/>
          </a:stretch>
        </p:blipFill>
        <p:spPr>
          <a:xfrm>
            <a:off x="3986450" y="3464500"/>
            <a:ext cx="990600" cy="1133475"/>
          </a:xfrm>
          <a:prstGeom prst="rect">
            <a:avLst/>
          </a:prstGeom>
          <a:noFill/>
          <a:ln>
            <a:noFill/>
          </a:ln>
        </p:spPr>
      </p:pic>
      <p:pic>
        <p:nvPicPr>
          <p:cNvPr id="147" name="Google Shape;147;p22" title="download.png"/>
          <p:cNvPicPr preferRelativeResize="0"/>
          <p:nvPr/>
        </p:nvPicPr>
        <p:blipFill>
          <a:blip r:embed="rId5">
            <a:alphaModFix/>
          </a:blip>
          <a:stretch>
            <a:fillRect/>
          </a:stretch>
        </p:blipFill>
        <p:spPr>
          <a:xfrm>
            <a:off x="6825613" y="3464488"/>
            <a:ext cx="1038225" cy="1133475"/>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3"/>
          <p:cNvSpPr txBox="1"/>
          <p:nvPr/>
        </p:nvSpPr>
        <p:spPr>
          <a:xfrm>
            <a:off x="206475" y="1199525"/>
            <a:ext cx="8534400" cy="3482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chemeClr val="lt1"/>
                </a:solidFill>
              </a:rPr>
              <a:t>Teachers’ regularly check children’s understanding by questioning them, checking in with them as they work and, in the final part of the lesson, when they are summing up the learning which has taken place they may ask for feedback. Children will be given encouragement through: praising their efforts as well as their achievements; acknowledging their perseverance and resilience; developing meta-cognitive (awareness and understanding of one's own thought processes) skills; celebrating success; telling parents and using “Northgate Notes “ a postcard home to communicate achievement with parents.</a:t>
            </a:r>
            <a:endParaRPr sz="1600">
              <a:solidFill>
                <a:schemeClr val="lt1"/>
              </a:solidFill>
            </a:endParaRPr>
          </a:p>
          <a:p>
            <a:pPr marL="0" lvl="0" indent="0" algn="l" rtl="0">
              <a:spcBef>
                <a:spcPts val="750"/>
              </a:spcBef>
              <a:spcAft>
                <a:spcPts val="750"/>
              </a:spcAft>
              <a:buNone/>
            </a:pPr>
            <a:r>
              <a:rPr lang="en-GB" sz="1600">
                <a:solidFill>
                  <a:schemeClr val="lt1"/>
                </a:solidFill>
              </a:rPr>
              <a:t>We monitor the progress of all learners. Staff continually assess, to ensure learning is taking place. Our whole school system for monitoring progress includes teacher formative assessment which continually assesses each child’s learning and termly summative assessments which are followed by pupil progress meetings (discussions about individual pupil’s progress) with the senior leadership team. Staff engage regularly in training and professional development.</a:t>
            </a:r>
            <a:endParaRPr sz="2000">
              <a:solidFill>
                <a:schemeClr val="lt1"/>
              </a:solidFill>
            </a:endParaRPr>
          </a:p>
        </p:txBody>
      </p:sp>
      <p:sp>
        <p:nvSpPr>
          <p:cNvPr id="153" name="Google Shape;153;p23"/>
          <p:cNvSpPr txBox="1"/>
          <p:nvPr/>
        </p:nvSpPr>
        <p:spPr>
          <a:xfrm>
            <a:off x="2458075" y="432625"/>
            <a:ext cx="3775500" cy="35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600" b="1" u="sng">
                <a:solidFill>
                  <a:schemeClr val="lt1"/>
                </a:solidFill>
                <a:latin typeface="Roboto"/>
                <a:ea typeface="Roboto"/>
                <a:cs typeface="Roboto"/>
                <a:sym typeface="Roboto"/>
              </a:rPr>
              <a:t>Assessment and monitoring</a:t>
            </a:r>
            <a:endParaRPr sz="1600" b="1" u="sng">
              <a:solidFill>
                <a:schemeClr val="lt1"/>
              </a:solidFill>
              <a:latin typeface="Roboto"/>
              <a:ea typeface="Roboto"/>
              <a:cs typeface="Roboto"/>
              <a:sym typeface="Roboto"/>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4"/>
          <p:cNvSpPr txBox="1"/>
          <p:nvPr/>
        </p:nvSpPr>
        <p:spPr>
          <a:xfrm>
            <a:off x="373625" y="821525"/>
            <a:ext cx="6273000" cy="2113369"/>
          </a:xfrm>
          <a:prstGeom prst="rect">
            <a:avLst/>
          </a:prstGeom>
          <a:noFill/>
          <a:ln>
            <a:noFill/>
          </a:ln>
        </p:spPr>
        <p:txBody>
          <a:bodyPr spcFirstLastPara="1" wrap="square" lIns="91425" tIns="91425" rIns="91425" bIns="91425" anchor="t" anchorCtr="0">
            <a:spAutoFit/>
          </a:bodyPr>
          <a:lstStyle/>
          <a:p>
            <a:r>
              <a:rPr lang="en-GB" sz="1600" dirty="0">
                <a:solidFill>
                  <a:schemeClr val="lt1"/>
                </a:solidFill>
              </a:rPr>
              <a:t>In accordance with equality legislation, our school will make reasonable adjustments to enable all learners to take part in school activities.  Activities will be modified and adapted to meet the needs of all children including residential and school trips, sporting activities and after school activities. </a:t>
            </a:r>
            <a:r>
              <a:rPr lang="en-GB" sz="1600" u="sng" dirty="0">
                <a:solidFill>
                  <a:schemeClr val="hlink"/>
                </a:solidFill>
                <a:hlinkClick r:id="rId3">
                  <a:extLst>
                    <a:ext uri="{A12FA001-AC4F-418D-AE19-62706E023703}">
                      <ahyp:hlinkClr xmlns:ahyp="http://schemas.microsoft.com/office/drawing/2018/hyperlinkcolor" xmlns="" val="tx"/>
                    </a:ext>
                  </a:extLst>
                </a:hlinkClick>
              </a:rPr>
              <a:t>A short video explaining the Equality Act.</a:t>
            </a:r>
            <a:r>
              <a:rPr lang="en-GB" sz="1600" dirty="0">
                <a:solidFill>
                  <a:schemeClr val="lt1"/>
                </a:solidFill>
              </a:rPr>
              <a:t>  </a:t>
            </a:r>
            <a:endParaRPr sz="1600" dirty="0">
              <a:solidFill>
                <a:schemeClr val="lt1"/>
              </a:solidFill>
            </a:endParaRPr>
          </a:p>
          <a:p>
            <a:pPr marL="0" lvl="0" indent="0" algn="l" rtl="0">
              <a:spcBef>
                <a:spcPts val="750"/>
              </a:spcBef>
              <a:spcAft>
                <a:spcPts val="750"/>
              </a:spcAft>
              <a:buNone/>
            </a:pPr>
            <a:r>
              <a:rPr lang="en-GB" sz="1600" u="sng" dirty="0">
                <a:solidFill>
                  <a:schemeClr val="hlink"/>
                </a:solidFill>
                <a:hlinkClick r:id="rId4">
                  <a:extLst>
                    <a:ext uri="{A12FA001-AC4F-418D-AE19-62706E023703}">
                      <ahyp:hlinkClr xmlns:ahyp="http://schemas.microsoft.com/office/drawing/2018/hyperlinkcolor" xmlns="" val="tx"/>
                    </a:ext>
                  </a:extLst>
                </a:hlinkClick>
              </a:rPr>
              <a:t>The Equality Act - easy read.</a:t>
            </a:r>
            <a:endParaRPr sz="1600" dirty="0">
              <a:solidFill>
                <a:schemeClr val="hlink"/>
              </a:solidFill>
            </a:endParaRPr>
          </a:p>
        </p:txBody>
      </p:sp>
      <p:sp>
        <p:nvSpPr>
          <p:cNvPr id="159" name="Google Shape;159;p24"/>
          <p:cNvSpPr txBox="1"/>
          <p:nvPr/>
        </p:nvSpPr>
        <p:spPr>
          <a:xfrm>
            <a:off x="993025" y="294950"/>
            <a:ext cx="3254400" cy="69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b="1" u="sng">
                <a:solidFill>
                  <a:schemeClr val="lt1"/>
                </a:solidFill>
                <a:latin typeface="Roboto"/>
                <a:ea typeface="Roboto"/>
                <a:cs typeface="Roboto"/>
                <a:sym typeface="Roboto"/>
              </a:rPr>
              <a:t>Equality Act</a:t>
            </a:r>
            <a:endParaRPr sz="1800" b="1" u="sng">
              <a:solidFill>
                <a:schemeClr val="lt1"/>
              </a:solidFill>
              <a:latin typeface="Roboto"/>
              <a:ea typeface="Roboto"/>
              <a:cs typeface="Roboto"/>
              <a:sym typeface="Roboto"/>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5"/>
          <p:cNvSpPr txBox="1"/>
          <p:nvPr/>
        </p:nvSpPr>
        <p:spPr>
          <a:xfrm>
            <a:off x="0" y="269750"/>
            <a:ext cx="8445900" cy="3559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1200" b="1" u="sng">
              <a:solidFill>
                <a:srgbClr val="555555"/>
              </a:solidFill>
            </a:endParaRPr>
          </a:p>
          <a:p>
            <a:pPr marL="0" lvl="0" indent="0" algn="ctr" rtl="0">
              <a:spcBef>
                <a:spcPts val="750"/>
              </a:spcBef>
              <a:spcAft>
                <a:spcPts val="0"/>
              </a:spcAft>
              <a:buNone/>
            </a:pPr>
            <a:r>
              <a:rPr lang="en-GB" sz="1600" b="1" u="sng">
                <a:solidFill>
                  <a:schemeClr val="lt1"/>
                </a:solidFill>
              </a:rPr>
              <a:t>How we identify SEND</a:t>
            </a:r>
            <a:endParaRPr sz="1600" b="1" u="sng">
              <a:solidFill>
                <a:schemeClr val="lt1"/>
              </a:solidFill>
            </a:endParaRPr>
          </a:p>
          <a:p>
            <a:pPr marL="0" lvl="0" indent="0" algn="l" rtl="0">
              <a:spcBef>
                <a:spcPts val="750"/>
              </a:spcBef>
              <a:spcAft>
                <a:spcPts val="0"/>
              </a:spcAft>
              <a:buNone/>
            </a:pPr>
            <a:r>
              <a:rPr lang="en-GB" sz="1600">
                <a:solidFill>
                  <a:schemeClr val="lt1"/>
                </a:solidFill>
              </a:rPr>
              <a:t>At different times in their school career, a child or young person may have a special educational need. The </a:t>
            </a:r>
            <a:r>
              <a:rPr lang="en-GB" sz="1600" u="sng">
                <a:solidFill>
                  <a:schemeClr val="hlink"/>
                </a:solidFill>
                <a:hlinkClick r:id="rId3"/>
              </a:rPr>
              <a:t>Code of Practice defined SEND </a:t>
            </a:r>
            <a:r>
              <a:rPr lang="en-GB" sz="1600">
                <a:solidFill>
                  <a:schemeClr val="lt1"/>
                </a:solidFill>
              </a:rPr>
              <a:t>as:</a:t>
            </a:r>
            <a:endParaRPr sz="1600">
              <a:solidFill>
                <a:schemeClr val="lt1"/>
              </a:solidFill>
            </a:endParaRPr>
          </a:p>
          <a:p>
            <a:pPr marL="0" lvl="0" indent="0" algn="l" rtl="0">
              <a:spcBef>
                <a:spcPts val="750"/>
              </a:spcBef>
              <a:spcAft>
                <a:spcPts val="0"/>
              </a:spcAft>
              <a:buNone/>
            </a:pPr>
            <a:r>
              <a:rPr lang="en-GB" sz="1600">
                <a:solidFill>
                  <a:schemeClr val="lt1"/>
                </a:solidFill>
              </a:rPr>
              <a:t>“A child or young person has SEND if they have a learning difficulty or disability which calls for special educational provision to be made for them. A child of compulsory school age or young person has learning difficulty or disability if they:</a:t>
            </a:r>
            <a:endParaRPr sz="1600">
              <a:solidFill>
                <a:schemeClr val="lt1"/>
              </a:solidFill>
            </a:endParaRPr>
          </a:p>
          <a:p>
            <a:pPr marL="0" lvl="0" indent="0" algn="l" rtl="0">
              <a:spcBef>
                <a:spcPts val="750"/>
              </a:spcBef>
              <a:spcAft>
                <a:spcPts val="0"/>
              </a:spcAft>
              <a:buNone/>
            </a:pPr>
            <a:r>
              <a:rPr lang="en-GB" sz="1600">
                <a:solidFill>
                  <a:schemeClr val="lt1"/>
                </a:solidFill>
              </a:rPr>
              <a:t>(a) Have significantly greater difficulty in learning than the majority of others of the same age: or</a:t>
            </a:r>
            <a:endParaRPr sz="1600">
              <a:solidFill>
                <a:schemeClr val="lt1"/>
              </a:solidFill>
            </a:endParaRPr>
          </a:p>
          <a:p>
            <a:pPr marL="0" lvl="0" indent="0" algn="l" rtl="0">
              <a:spcBef>
                <a:spcPts val="750"/>
              </a:spcBef>
              <a:spcAft>
                <a:spcPts val="750"/>
              </a:spcAft>
              <a:buNone/>
            </a:pPr>
            <a:r>
              <a:rPr lang="en-GB" sz="1600">
                <a:solidFill>
                  <a:schemeClr val="lt1"/>
                </a:solidFill>
              </a:rPr>
              <a:t>(b) Have a disability which prevents or hinders them from making use of educational facilities of a kind general provided for others of the same age in mainstream schools or mainstream post-16 institutions.”</a:t>
            </a:r>
            <a:endParaRPr sz="1600">
              <a:solidFill>
                <a:schemeClr val="lt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6"/>
          <p:cNvSpPr txBox="1"/>
          <p:nvPr/>
        </p:nvSpPr>
        <p:spPr>
          <a:xfrm>
            <a:off x="129400" y="469650"/>
            <a:ext cx="7948299" cy="334447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dirty="0">
                <a:solidFill>
                  <a:schemeClr val="lt1"/>
                </a:solidFill>
              </a:rPr>
              <a:t>If a learner is identified as having SEND, we will make provision that is ‘additional to or different from’ the normal differentiated curriculum which is intended to overcome or remove their barrier(s) to learning.  </a:t>
            </a:r>
            <a:endParaRPr sz="1600" dirty="0">
              <a:solidFill>
                <a:schemeClr val="lt1"/>
              </a:solidFill>
            </a:endParaRPr>
          </a:p>
          <a:p>
            <a:pPr>
              <a:spcBef>
                <a:spcPts val="750"/>
              </a:spcBef>
            </a:pPr>
            <a:r>
              <a:rPr lang="en-GB" sz="1600" dirty="0">
                <a:solidFill>
                  <a:schemeClr val="lt1"/>
                </a:solidFill>
              </a:rPr>
              <a:t>Learners can fall behind in school for lots of reasons. At Northgate Primary School we are committed to ensuring that all learners have access to learning opportunities and for those who are at risk of falling behind, we will intervene. This does not mean that all vulnerable learners have SEND. </a:t>
            </a:r>
            <a:r>
              <a:rPr lang="en-GB" sz="1600" b="1" dirty="0">
                <a:solidFill>
                  <a:schemeClr val="lt1"/>
                </a:solidFill>
              </a:rPr>
              <a:t>Children with specific needs which present a barrier to making progress in school and who require specific educational provision as a result, will be identified as having SEND and placed on the schools SEND register ( a list of children in school who have special educational needs).</a:t>
            </a:r>
          </a:p>
          <a:p>
            <a:pPr>
              <a:spcBef>
                <a:spcPts val="750"/>
              </a:spcBef>
            </a:pPr>
            <a:r>
              <a:rPr lang="en-GB" sz="1600" b="1" dirty="0">
                <a:solidFill>
                  <a:schemeClr val="lt1"/>
                </a:solidFill>
                <a:hlinkClick r:id="rId3">
                  <a:extLst>
                    <a:ext uri="{A12FA001-AC4F-418D-AE19-62706E023703}">
                      <ahyp:hlinkClr xmlns:ahyp="http://schemas.microsoft.com/office/drawing/2018/hyperlinkcolor" xmlns="" val="tx"/>
                    </a:ext>
                  </a:extLst>
                </a:hlinkClick>
              </a:rPr>
              <a:t>Northgate Graduated Response to SEND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7"/>
          <p:cNvSpPr txBox="1"/>
          <p:nvPr/>
        </p:nvSpPr>
        <p:spPr>
          <a:xfrm>
            <a:off x="140625" y="192925"/>
            <a:ext cx="8087899" cy="4226768"/>
          </a:xfrm>
          <a:prstGeom prst="rect">
            <a:avLst/>
          </a:prstGeom>
          <a:noFill/>
          <a:ln>
            <a:noFill/>
          </a:ln>
        </p:spPr>
        <p:txBody>
          <a:bodyPr spcFirstLastPara="1" wrap="square" lIns="91425" tIns="91425" rIns="91425" bIns="91425" anchor="t" anchorCtr="0">
            <a:spAutoFit/>
          </a:bodyPr>
          <a:lstStyle/>
          <a:p>
            <a:pPr>
              <a:spcAft>
                <a:spcPts val="750"/>
              </a:spcAft>
            </a:pPr>
            <a:r>
              <a:rPr lang="en-GB" sz="1600" dirty="0">
                <a:solidFill>
                  <a:schemeClr val="lt1"/>
                </a:solidFill>
              </a:rPr>
              <a:t>If a parent/carer has a concern about their child’s learning they should speak to their child’s teacher in the first instance.  The class teacher may then speak to the Special Educational Needs and Disabilities Coordinator (SENDCo - Mrs Baker) for advice and/or ask the parents/carer for permission for their child to be discussed at the next School Support Team meeting or the Team Around the School (TAS) meeting.  The School Support Team meetings happen termly and children who may need additional support or a change of support to assist their learning are discussed by senior leaders.  At the meeting it may be decided that a child: can be supported in the class by additional resources/strategies/changes to the curriculum; an assessment is needed to help inform the provision a child needs and/or a classroom observation by the school SENDCo would be best to further explore a child’s needs and provide support for teachers.  If a child is discussed at a TAS meeting additional support can be offered by the Local Authority (Educational Psychologist assessment, SEMH support, SEND and Inclusion visit etc).The results from these meetings are fed back to parents by the class teacher.  If assessments are required then parents will be asked for their permission and they will receive a copy of the report.</a:t>
            </a:r>
            <a:endParaRPr lang="en-US" sz="1600" dirty="0">
              <a:solidFill>
                <a:schemeClr val="lt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8"/>
          <p:cNvSpPr txBox="1"/>
          <p:nvPr/>
        </p:nvSpPr>
        <p:spPr>
          <a:xfrm>
            <a:off x="235950" y="1101225"/>
            <a:ext cx="8323500" cy="285203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dirty="0">
                <a:solidFill>
                  <a:schemeClr val="lt1"/>
                </a:solidFill>
              </a:rPr>
              <a:t>An Educational, Health and Care Plan (EHCP) will be applied for by school when it is agreed that despite all the additional support the school has put in place for the child they are still not making progress or there are medical conditions which affect their ability to learn effectively.  Information about EHCPs can be found </a:t>
            </a:r>
            <a:r>
              <a:rPr lang="en-GB" sz="1600" u="sng" dirty="0">
                <a:solidFill>
                  <a:schemeClr val="lt1"/>
                </a:solidFill>
                <a:hlinkClick r:id="rId3">
                  <a:extLst>
                    <a:ext uri="{A12FA001-AC4F-418D-AE19-62706E023703}">
                      <ahyp:hlinkClr xmlns:ahyp="http://schemas.microsoft.com/office/drawing/2018/hyperlinkcolor" xmlns="" val="tx"/>
                    </a:ext>
                  </a:extLst>
                </a:hlinkClick>
              </a:rPr>
              <a:t>here</a:t>
            </a:r>
            <a:r>
              <a:rPr lang="en-GB" sz="1600" dirty="0">
                <a:solidFill>
                  <a:schemeClr val="lt1"/>
                </a:solidFill>
              </a:rPr>
              <a:t>. Parents can also apply for an EHCP for their child.  </a:t>
            </a:r>
            <a:r>
              <a:rPr lang="en-GB" sz="1600" u="sng" dirty="0">
                <a:solidFill>
                  <a:schemeClr val="hlink"/>
                </a:solidFill>
                <a:hlinkClick r:id="rId4">
                  <a:extLst>
                    <a:ext uri="{A12FA001-AC4F-418D-AE19-62706E023703}">
                      <ahyp:hlinkClr xmlns:ahyp="http://schemas.microsoft.com/office/drawing/2018/hyperlinkcolor" xmlns="" val="tx"/>
                    </a:ext>
                  </a:extLst>
                </a:hlinkClick>
              </a:rPr>
              <a:t>A quick guide for parents to EHCP process.</a:t>
            </a:r>
            <a:endParaRPr sz="1600" dirty="0">
              <a:solidFill>
                <a:schemeClr val="hlink"/>
              </a:solidFill>
            </a:endParaRPr>
          </a:p>
          <a:p>
            <a:pPr marL="0" lvl="0" indent="0" algn="l" rtl="0">
              <a:spcBef>
                <a:spcPts val="750"/>
              </a:spcBef>
              <a:spcAft>
                <a:spcPts val="750"/>
              </a:spcAft>
              <a:buNone/>
            </a:pPr>
            <a:r>
              <a:rPr lang="en-GB" sz="1600" dirty="0">
                <a:solidFill>
                  <a:schemeClr val="lt1"/>
                </a:solidFill>
              </a:rPr>
              <a:t>Where a child needs to be seen by medical professionals to decide if they have a medical need (ADHD, dyspraxia, ASD) then the SENDCO may provide a written report for parents to take to their GP or can complete the referral forms with parents.  </a:t>
            </a:r>
            <a:r>
              <a:rPr lang="en-GB" sz="1600" b="1" dirty="0">
                <a:solidFill>
                  <a:schemeClr val="lt1"/>
                </a:solidFill>
              </a:rPr>
              <a:t>Reports from the health service do not always come to school so please make sure school has copies of any reports you are sent.</a:t>
            </a:r>
            <a:endParaRPr sz="1600" b="1" dirty="0">
              <a:solidFill>
                <a:schemeClr val="lt1"/>
              </a:solidFill>
            </a:endParaRPr>
          </a:p>
        </p:txBody>
      </p:sp>
      <p:sp>
        <p:nvSpPr>
          <p:cNvPr id="185" name="Google Shape;185;p28"/>
          <p:cNvSpPr txBox="1"/>
          <p:nvPr/>
        </p:nvSpPr>
        <p:spPr>
          <a:xfrm>
            <a:off x="1868125" y="186825"/>
            <a:ext cx="4050900" cy="648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a:solidFill>
                  <a:schemeClr val="lt1"/>
                </a:solidFill>
                <a:latin typeface="Roboto"/>
                <a:ea typeface="Roboto"/>
                <a:cs typeface="Roboto"/>
                <a:sym typeface="Roboto"/>
              </a:rPr>
              <a:t>EHC Plans and Medical Reports</a:t>
            </a:r>
            <a:endParaRPr sz="1800">
              <a:solidFill>
                <a:schemeClr val="lt1"/>
              </a:solidFill>
              <a:latin typeface="Roboto"/>
              <a:ea typeface="Roboto"/>
              <a:cs typeface="Roboto"/>
              <a:sym typeface="Roboto"/>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3" name="Google Shape;193;p29"/>
          <p:cNvSpPr txBox="1"/>
          <p:nvPr/>
        </p:nvSpPr>
        <p:spPr>
          <a:xfrm>
            <a:off x="0" y="0"/>
            <a:ext cx="8262409" cy="566818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600" b="1" u="sng" dirty="0">
                <a:solidFill>
                  <a:schemeClr val="lt1"/>
                </a:solidFill>
              </a:rPr>
              <a:t>Assessing SEND at Northgate Primary School</a:t>
            </a:r>
            <a:endParaRPr sz="1600" u="sng" dirty="0">
              <a:solidFill>
                <a:schemeClr val="lt1"/>
              </a:solidFill>
            </a:endParaRPr>
          </a:p>
          <a:p>
            <a:pPr marL="0" lvl="0" indent="0" algn="l" rtl="0">
              <a:spcBef>
                <a:spcPts val="750"/>
              </a:spcBef>
              <a:spcAft>
                <a:spcPts val="0"/>
              </a:spcAft>
              <a:buNone/>
            </a:pPr>
            <a:r>
              <a:rPr lang="en-GB" sz="1500" dirty="0">
                <a:solidFill>
                  <a:schemeClr val="lt1"/>
                </a:solidFill>
              </a:rPr>
              <a:t>Class teachers, support staff, parents/carers and the learner themselves will be first to notice a difficulty with learning.</a:t>
            </a:r>
            <a:endParaRPr sz="1500" dirty="0">
              <a:solidFill>
                <a:schemeClr val="lt1"/>
              </a:solidFill>
            </a:endParaRPr>
          </a:p>
          <a:p>
            <a:pPr marL="0" lvl="0" indent="0" algn="l" rtl="0">
              <a:spcBef>
                <a:spcPts val="750"/>
              </a:spcBef>
              <a:spcAft>
                <a:spcPts val="0"/>
              </a:spcAft>
              <a:buNone/>
            </a:pPr>
            <a:r>
              <a:rPr lang="en-GB" sz="1500" dirty="0">
                <a:solidFill>
                  <a:schemeClr val="lt1"/>
                </a:solidFill>
              </a:rPr>
              <a:t>At Northgate Primary School we ensure that assessment of educational needs, directly involves the learner, their parents/carers and their teacher. The SENDCo will provide support with the identification of barriers to learning. We have a range of assessment tools available including Boxall, the 7C’s, Test of Memory and learning 2nd Edition (TOMAL), Wide Range Intelligence Test (WRIT), Weschler Individual Achievement Test 3rd Edition (WIAT), Salford and Sandwell.</a:t>
            </a:r>
            <a:endParaRPr sz="1500" u="sng" dirty="0">
              <a:solidFill>
                <a:schemeClr val="lt1"/>
              </a:solidFill>
            </a:endParaRPr>
          </a:p>
          <a:p>
            <a:pPr marL="0" lvl="0" indent="0" algn="l" rtl="0">
              <a:spcBef>
                <a:spcPts val="750"/>
              </a:spcBef>
              <a:spcAft>
                <a:spcPts val="0"/>
              </a:spcAft>
              <a:buNone/>
            </a:pPr>
            <a:r>
              <a:rPr lang="en-GB" sz="1500" dirty="0">
                <a:solidFill>
                  <a:schemeClr val="lt1"/>
                </a:solidFill>
              </a:rPr>
              <a:t>For some learners we may want to seek advice from specialist teams which could include:  ASD team, Inclusion, School-2-school, team around the school etc. In our school we have access to various specialist services. We also have access to services universally provided by Norfolk County Council, which are described by the Local Offer website </a:t>
            </a:r>
            <a:r>
              <a:rPr lang="en-GB" sz="1500" u="sng" dirty="0">
                <a:solidFill>
                  <a:schemeClr val="lt1"/>
                </a:solidFill>
                <a:hlinkClick r:id="rId3">
                  <a:extLst>
                    <a:ext uri="{A12FA001-AC4F-418D-AE19-62706E023703}">
                      <ahyp:hlinkClr xmlns:ahyp="http://schemas.microsoft.com/office/drawing/2018/hyperlinkcolor" xmlns="" val="tx"/>
                    </a:ext>
                  </a:extLst>
                </a:hlinkClick>
              </a:rPr>
              <a:t>available here</a:t>
            </a:r>
            <a:r>
              <a:rPr lang="en-GB" sz="1500" dirty="0">
                <a:solidFill>
                  <a:schemeClr val="lt1"/>
                </a:solidFill>
                <a:uFill>
                  <a:noFill/>
                </a:uFill>
                <a:hlinkClick r:id="rId3">
                  <a:extLst>
                    <a:ext uri="{A12FA001-AC4F-418D-AE19-62706E023703}">
                      <ahyp:hlinkClr xmlns:ahyp="http://schemas.microsoft.com/office/drawing/2018/hyperlinkcolor" xmlns="" val="tx"/>
                    </a:ext>
                  </a:extLst>
                </a:hlinkClick>
              </a:rPr>
              <a:t>.</a:t>
            </a:r>
            <a:endParaRPr sz="1500" dirty="0">
              <a:solidFill>
                <a:schemeClr val="lt1"/>
              </a:solidFill>
            </a:endParaRPr>
          </a:p>
          <a:p>
            <a:pPr marL="0" lvl="0" indent="0" algn="l" rtl="0">
              <a:spcBef>
                <a:spcPts val="750"/>
              </a:spcBef>
              <a:spcAft>
                <a:spcPts val="0"/>
              </a:spcAft>
              <a:buNone/>
            </a:pPr>
            <a:r>
              <a:rPr lang="en-GB" sz="1500" dirty="0">
                <a:solidFill>
                  <a:schemeClr val="lt1"/>
                </a:solidFill>
              </a:rPr>
              <a:t>Northgate Primary School may commission for 2026-27 support from:</a:t>
            </a:r>
            <a:endParaRPr sz="1500" dirty="0">
              <a:solidFill>
                <a:schemeClr val="lt1"/>
              </a:solidFill>
            </a:endParaRPr>
          </a:p>
          <a:p>
            <a:pPr marL="0" lvl="0" indent="0" algn="l" rtl="0">
              <a:spcBef>
                <a:spcPts val="750"/>
              </a:spcBef>
              <a:spcAft>
                <a:spcPts val="0"/>
              </a:spcAft>
              <a:buNone/>
            </a:pPr>
            <a:r>
              <a:rPr lang="en-GB" sz="1500" dirty="0">
                <a:solidFill>
                  <a:schemeClr val="lt1"/>
                </a:solidFill>
              </a:rPr>
              <a:t>EPSS Educational Psychology and Specialist Support</a:t>
            </a:r>
            <a:endParaRPr sz="1500" dirty="0">
              <a:solidFill>
                <a:schemeClr val="lt1"/>
              </a:solidFill>
            </a:endParaRPr>
          </a:p>
          <a:p>
            <a:pPr>
              <a:spcBef>
                <a:spcPts val="750"/>
              </a:spcBef>
            </a:pPr>
            <a:r>
              <a:rPr lang="en-GB" sz="1500" dirty="0">
                <a:solidFill>
                  <a:schemeClr val="lt1"/>
                </a:solidFill>
              </a:rPr>
              <a:t>The Dyslexia Outreach Service</a:t>
            </a:r>
          </a:p>
          <a:p>
            <a:pPr>
              <a:spcBef>
                <a:spcPts val="750"/>
              </a:spcBef>
            </a:pPr>
            <a:r>
              <a:rPr lang="en-GB" sz="1500" dirty="0">
                <a:solidFill>
                  <a:schemeClr val="lt1"/>
                </a:solidFill>
              </a:rPr>
              <a:t>Benjamin Foundation – Time for You</a:t>
            </a:r>
          </a:p>
          <a:p>
            <a:pPr>
              <a:spcBef>
                <a:spcPts val="750"/>
              </a:spcBef>
            </a:pPr>
            <a:endParaRPr lang="en-GB" sz="1500" dirty="0">
              <a:solidFill>
                <a:schemeClr val="lt1"/>
              </a:solidFill>
            </a:endParaRPr>
          </a:p>
          <a:p>
            <a:pPr>
              <a:spcBef>
                <a:spcPts val="750"/>
              </a:spcBef>
            </a:pPr>
            <a:endParaRPr lang="en-GB" sz="1500" dirty="0">
              <a:solidFill>
                <a:schemeClr val="lt1"/>
              </a:solidFill>
            </a:endParaRPr>
          </a:p>
          <a:p>
            <a:pPr>
              <a:spcBef>
                <a:spcPts val="750"/>
              </a:spcBef>
              <a:spcAft>
                <a:spcPts val="750"/>
              </a:spcAft>
            </a:pPr>
            <a:endParaRPr lang="en-GB" sz="1200">
              <a:solidFill>
                <a:schemeClr val="lt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0"/>
          <p:cNvSpPr txBox="1"/>
          <p:nvPr/>
        </p:nvSpPr>
        <p:spPr>
          <a:xfrm>
            <a:off x="403125" y="855400"/>
            <a:ext cx="6366300" cy="2010777"/>
          </a:xfrm>
          <a:prstGeom prst="rect">
            <a:avLst/>
          </a:prstGeom>
          <a:noFill/>
          <a:ln>
            <a:noFill/>
          </a:ln>
        </p:spPr>
        <p:txBody>
          <a:bodyPr spcFirstLastPara="1" wrap="square" lIns="91425" tIns="91425" rIns="91425" bIns="91425" anchor="t" anchorCtr="0">
            <a:spAutoFit/>
          </a:bodyPr>
          <a:lstStyle/>
          <a:p>
            <a:pPr>
              <a:spcAft>
                <a:spcPts val="750"/>
              </a:spcAft>
            </a:pPr>
            <a:r>
              <a:rPr lang="en-GB" sz="1600" dirty="0">
                <a:solidFill>
                  <a:schemeClr val="lt1"/>
                </a:solidFill>
              </a:rPr>
              <a:t>All classes have at least 1 full time TA who supports children with SEND (Special Educational Needs and Disabilities) in class. We staff a morning only provision for 6 children, Stars, and a full-time SEND provision for 10 children , Grasshoppers,  with complex needs. We have two Pastoral Support Teaching Assistant who will be available, across the school, to provide emotional support and regulation.</a:t>
            </a:r>
          </a:p>
        </p:txBody>
      </p:sp>
      <p:sp>
        <p:nvSpPr>
          <p:cNvPr id="200" name="Google Shape;200;p30"/>
          <p:cNvSpPr txBox="1"/>
          <p:nvPr/>
        </p:nvSpPr>
        <p:spPr>
          <a:xfrm>
            <a:off x="1887800" y="314625"/>
            <a:ext cx="4001700" cy="275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600">
                <a:solidFill>
                  <a:schemeClr val="lt1"/>
                </a:solidFill>
                <a:latin typeface="Roboto"/>
                <a:ea typeface="Roboto"/>
                <a:cs typeface="Roboto"/>
                <a:sym typeface="Roboto"/>
              </a:rPr>
              <a:t>Additional Support within school </a:t>
            </a:r>
            <a:endParaRPr sz="1600">
              <a:solidFill>
                <a:schemeClr val="lt1"/>
              </a:solidFill>
              <a:latin typeface="Roboto"/>
              <a:ea typeface="Roboto"/>
              <a:cs typeface="Roboto"/>
              <a:sym typeface="Roboto"/>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1"/>
          <p:cNvSpPr txBox="1"/>
          <p:nvPr/>
        </p:nvSpPr>
        <p:spPr>
          <a:xfrm>
            <a:off x="658750" y="0"/>
            <a:ext cx="7737600" cy="522191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b="1" dirty="0">
                <a:solidFill>
                  <a:schemeClr val="lt1"/>
                </a:solidFill>
              </a:rPr>
              <a:t>Types of Special Educational Needs we provide for:</a:t>
            </a:r>
            <a:endParaRPr sz="1600" dirty="0">
              <a:solidFill>
                <a:schemeClr val="lt1"/>
              </a:solidFill>
            </a:endParaRPr>
          </a:p>
          <a:p>
            <a:pPr marL="457200" lvl="0" indent="-330200" algn="l" rtl="0">
              <a:spcBef>
                <a:spcPts val="1400"/>
              </a:spcBef>
              <a:spcAft>
                <a:spcPts val="0"/>
              </a:spcAft>
              <a:buClr>
                <a:schemeClr val="lt1"/>
              </a:buClr>
              <a:buSzPts val="1600"/>
              <a:buFont typeface="Arial"/>
              <a:buChar char="●"/>
            </a:pPr>
            <a:r>
              <a:rPr lang="en-GB" sz="1600" dirty="0">
                <a:solidFill>
                  <a:schemeClr val="lt1"/>
                </a:solidFill>
              </a:rPr>
              <a:t>Moderate learning difficulties</a:t>
            </a:r>
            <a:endParaRPr sz="1600" dirty="0">
              <a:solidFill>
                <a:schemeClr val="lt1"/>
              </a:solidFill>
            </a:endParaRPr>
          </a:p>
          <a:p>
            <a:pPr marL="457200" lvl="0" indent="-330200" algn="l" rtl="0">
              <a:spcBef>
                <a:spcPts val="0"/>
              </a:spcBef>
              <a:spcAft>
                <a:spcPts val="0"/>
              </a:spcAft>
              <a:buClr>
                <a:schemeClr val="lt1"/>
              </a:buClr>
              <a:buSzPts val="1600"/>
              <a:buFont typeface="Arial"/>
              <a:buChar char="●"/>
            </a:pPr>
            <a:r>
              <a:rPr lang="en-GB" sz="1600" dirty="0">
                <a:solidFill>
                  <a:schemeClr val="lt1"/>
                </a:solidFill>
              </a:rPr>
              <a:t>Developmental delay</a:t>
            </a:r>
            <a:endParaRPr sz="1600" dirty="0">
              <a:solidFill>
                <a:schemeClr val="lt1"/>
              </a:solidFill>
            </a:endParaRPr>
          </a:p>
          <a:p>
            <a:pPr marL="457200" lvl="0" indent="-330200" algn="l" rtl="0">
              <a:spcBef>
                <a:spcPts val="0"/>
              </a:spcBef>
              <a:spcAft>
                <a:spcPts val="0"/>
              </a:spcAft>
              <a:buClr>
                <a:schemeClr val="lt1"/>
              </a:buClr>
              <a:buSzPts val="1600"/>
              <a:buFont typeface="Arial"/>
              <a:buChar char="●"/>
            </a:pPr>
            <a:r>
              <a:rPr lang="en-GB" sz="1600" dirty="0">
                <a:solidFill>
                  <a:schemeClr val="lt1"/>
                </a:solidFill>
              </a:rPr>
              <a:t>Speech, language and communication disorders</a:t>
            </a:r>
            <a:endParaRPr sz="1600" dirty="0">
              <a:solidFill>
                <a:schemeClr val="lt1"/>
              </a:solidFill>
            </a:endParaRPr>
          </a:p>
          <a:p>
            <a:pPr marL="457200" lvl="0" indent="-330200" algn="l" rtl="0">
              <a:spcBef>
                <a:spcPts val="0"/>
              </a:spcBef>
              <a:spcAft>
                <a:spcPts val="0"/>
              </a:spcAft>
              <a:buClr>
                <a:schemeClr val="lt1"/>
              </a:buClr>
              <a:buSzPts val="1600"/>
              <a:buFont typeface="Arial"/>
              <a:buChar char="●"/>
            </a:pPr>
            <a:r>
              <a:rPr lang="en-GB" sz="1600" dirty="0">
                <a:solidFill>
                  <a:schemeClr val="lt1"/>
                </a:solidFill>
              </a:rPr>
              <a:t>Sensory impairments</a:t>
            </a:r>
            <a:endParaRPr sz="1600" dirty="0">
              <a:solidFill>
                <a:schemeClr val="lt1"/>
              </a:solidFill>
            </a:endParaRPr>
          </a:p>
          <a:p>
            <a:pPr marL="457200" lvl="0" indent="-330200" algn="l" rtl="0">
              <a:spcBef>
                <a:spcPts val="0"/>
              </a:spcBef>
              <a:spcAft>
                <a:spcPts val="0"/>
              </a:spcAft>
              <a:buClr>
                <a:schemeClr val="lt1"/>
              </a:buClr>
              <a:buSzPts val="1600"/>
              <a:buFont typeface="Arial"/>
              <a:buChar char="●"/>
            </a:pPr>
            <a:r>
              <a:rPr lang="en-GB" sz="1600" dirty="0">
                <a:solidFill>
                  <a:schemeClr val="lt1"/>
                </a:solidFill>
              </a:rPr>
              <a:t>Specific learning difficulties – e.g. dyslexia, dyscalculia, dyspraxia</a:t>
            </a:r>
            <a:endParaRPr sz="1600" dirty="0">
              <a:solidFill>
                <a:schemeClr val="lt1"/>
              </a:solidFill>
            </a:endParaRPr>
          </a:p>
          <a:p>
            <a:pPr marL="457200" lvl="0" indent="-330200" algn="l" rtl="0">
              <a:spcBef>
                <a:spcPts val="0"/>
              </a:spcBef>
              <a:spcAft>
                <a:spcPts val="0"/>
              </a:spcAft>
              <a:buClr>
                <a:schemeClr val="lt1"/>
              </a:buClr>
              <a:buSzPts val="1600"/>
              <a:buFont typeface="Arial"/>
              <a:buChar char="●"/>
            </a:pPr>
            <a:r>
              <a:rPr lang="en-GB" sz="1600" dirty="0">
                <a:solidFill>
                  <a:schemeClr val="lt1"/>
                </a:solidFill>
              </a:rPr>
              <a:t>Social communication disorders – e.g. autism/Oppositional defiant disorder</a:t>
            </a:r>
            <a:endParaRPr sz="1600" dirty="0">
              <a:solidFill>
                <a:schemeClr val="lt1"/>
              </a:solidFill>
            </a:endParaRPr>
          </a:p>
          <a:p>
            <a:pPr marL="457200" lvl="0" indent="-330200" algn="l" rtl="0">
              <a:spcBef>
                <a:spcPts val="0"/>
              </a:spcBef>
              <a:spcAft>
                <a:spcPts val="0"/>
              </a:spcAft>
              <a:buClr>
                <a:schemeClr val="lt1"/>
              </a:buClr>
              <a:buSzPts val="1600"/>
              <a:buFont typeface="Arial"/>
              <a:buChar char="●"/>
            </a:pPr>
            <a:r>
              <a:rPr lang="en-GB" sz="1600" dirty="0">
                <a:solidFill>
                  <a:schemeClr val="lt1"/>
                </a:solidFill>
              </a:rPr>
              <a:t>Medical needs</a:t>
            </a:r>
            <a:endParaRPr sz="1600" dirty="0">
              <a:solidFill>
                <a:schemeClr val="lt1"/>
              </a:solidFill>
            </a:endParaRPr>
          </a:p>
          <a:p>
            <a:pPr marL="457200" lvl="0" indent="-330200" algn="l" rtl="0">
              <a:spcBef>
                <a:spcPts val="0"/>
              </a:spcBef>
              <a:spcAft>
                <a:spcPts val="0"/>
              </a:spcAft>
              <a:buClr>
                <a:schemeClr val="lt1"/>
              </a:buClr>
              <a:buSzPts val="1600"/>
              <a:buFont typeface="Arial"/>
              <a:buChar char="●"/>
            </a:pPr>
            <a:r>
              <a:rPr lang="en-GB" sz="1600" dirty="0">
                <a:solidFill>
                  <a:schemeClr val="lt1"/>
                </a:solidFill>
              </a:rPr>
              <a:t>Behavioural difficulties</a:t>
            </a:r>
            <a:endParaRPr sz="1600" dirty="0">
              <a:solidFill>
                <a:schemeClr val="lt1"/>
              </a:solidFill>
            </a:endParaRPr>
          </a:p>
          <a:p>
            <a:pPr marL="457200" lvl="0" indent="-330200" algn="l" rtl="0">
              <a:spcBef>
                <a:spcPts val="0"/>
              </a:spcBef>
              <a:spcAft>
                <a:spcPts val="0"/>
              </a:spcAft>
              <a:buClr>
                <a:schemeClr val="lt1"/>
              </a:buClr>
              <a:buSzPts val="1600"/>
              <a:buFont typeface="Arial"/>
              <a:buChar char="●"/>
            </a:pPr>
            <a:r>
              <a:rPr lang="en-GB" sz="1600" dirty="0">
                <a:solidFill>
                  <a:schemeClr val="lt1"/>
                </a:solidFill>
              </a:rPr>
              <a:t>Social and Emotional difficulties</a:t>
            </a:r>
            <a:endParaRPr sz="1600" dirty="0">
              <a:solidFill>
                <a:schemeClr val="lt1"/>
              </a:solidFill>
            </a:endParaRPr>
          </a:p>
          <a:p>
            <a:pPr marL="457200" lvl="0" indent="-330200" algn="l" rtl="0">
              <a:spcBef>
                <a:spcPts val="0"/>
              </a:spcBef>
              <a:spcAft>
                <a:spcPts val="0"/>
              </a:spcAft>
              <a:buClr>
                <a:schemeClr val="lt1"/>
              </a:buClr>
              <a:buSzPts val="1600"/>
              <a:buFont typeface="Arial"/>
              <a:buChar char="●"/>
            </a:pPr>
            <a:r>
              <a:rPr lang="en-GB" sz="1600" dirty="0">
                <a:solidFill>
                  <a:schemeClr val="lt1"/>
                </a:solidFill>
              </a:rPr>
              <a:t>Mental health difficulties</a:t>
            </a:r>
            <a:endParaRPr sz="1600" dirty="0">
              <a:solidFill>
                <a:schemeClr val="lt1"/>
              </a:solidFill>
            </a:endParaRPr>
          </a:p>
          <a:p>
            <a:pPr marL="457200" indent="-330200">
              <a:buClr>
                <a:srgbClr val="FFFFFF"/>
              </a:buClr>
              <a:buSzPts val="1600"/>
              <a:buChar char="●"/>
            </a:pPr>
            <a:r>
              <a:rPr lang="en-GB" sz="1600" dirty="0">
                <a:solidFill>
                  <a:schemeClr val="lt1"/>
                </a:solidFill>
              </a:rPr>
              <a:t>Complex needs </a:t>
            </a:r>
          </a:p>
          <a:p>
            <a:pPr marL="457200"/>
            <a:endParaRPr lang="en-GB" sz="1600">
              <a:solidFill>
                <a:schemeClr val="lt1"/>
              </a:solidFill>
            </a:endParaRPr>
          </a:p>
          <a:p>
            <a:pPr marL="0" lvl="0" indent="0" algn="l" rtl="0">
              <a:spcBef>
                <a:spcPts val="0"/>
              </a:spcBef>
              <a:spcAft>
                <a:spcPts val="0"/>
              </a:spcAft>
              <a:buNone/>
            </a:pPr>
            <a:r>
              <a:rPr lang="en-GB" sz="1600" dirty="0">
                <a:solidFill>
                  <a:schemeClr val="lt1"/>
                </a:solidFill>
              </a:rPr>
              <a:t>Although comprehensive this list is not limited and there may be other areas of need which are supported based on the individual needs of children.</a:t>
            </a:r>
            <a:endParaRPr sz="1600" dirty="0">
              <a:solidFill>
                <a:schemeClr val="lt1"/>
              </a:solidFill>
            </a:endParaRPr>
          </a:p>
          <a:p>
            <a:pPr marL="0" lvl="0" indent="0" algn="l" rtl="0">
              <a:spcBef>
                <a:spcPts val="0"/>
              </a:spcBef>
              <a:spcAft>
                <a:spcPts val="0"/>
              </a:spcAft>
              <a:buNone/>
            </a:pPr>
            <a:endParaRPr sz="1600">
              <a:solidFill>
                <a:schemeClr val="lt1"/>
              </a:solidFill>
            </a:endParaRPr>
          </a:p>
          <a:p>
            <a:pPr>
              <a:spcAft>
                <a:spcPts val="1400"/>
              </a:spcAft>
            </a:pPr>
            <a:r>
              <a:rPr lang="en-GB" sz="1600" dirty="0">
                <a:solidFill>
                  <a:schemeClr val="lt1"/>
                </a:solidFill>
              </a:rPr>
              <a:t>Children who are Looked After or Previously Looked After and children with English as an Additional Language may require SEND provision which will be based on their individual SEN need.</a:t>
            </a:r>
            <a:endParaRPr sz="1600" dirty="0">
              <a:solidFill>
                <a:schemeClr val="lt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2"/>
          <p:cNvSpPr txBox="1"/>
          <p:nvPr/>
        </p:nvSpPr>
        <p:spPr>
          <a:xfrm>
            <a:off x="118000" y="383450"/>
            <a:ext cx="8259000" cy="285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600" b="1" u="sng" dirty="0">
                <a:solidFill>
                  <a:schemeClr val="lt1"/>
                </a:solidFill>
                <a:latin typeface="Roboto"/>
                <a:ea typeface="Roboto"/>
                <a:cs typeface="Roboto"/>
                <a:sym typeface="Roboto"/>
              </a:rPr>
              <a:t>How do we support children with Special Educational Needs?</a:t>
            </a:r>
            <a:endParaRPr sz="1600" b="1" u="sng" dirty="0">
              <a:solidFill>
                <a:schemeClr val="lt1"/>
              </a:solidFill>
              <a:latin typeface="Roboto"/>
              <a:ea typeface="Roboto"/>
              <a:cs typeface="Roboto"/>
              <a:sym typeface="Roboto"/>
            </a:endParaRPr>
          </a:p>
          <a:p>
            <a:pPr marL="0" lvl="0" indent="0" algn="ctr" rtl="0">
              <a:spcBef>
                <a:spcPts val="0"/>
              </a:spcBef>
              <a:spcAft>
                <a:spcPts val="0"/>
              </a:spcAft>
              <a:buNone/>
            </a:pPr>
            <a:endParaRPr sz="1600">
              <a:solidFill>
                <a:schemeClr val="lt1"/>
              </a:solidFill>
              <a:latin typeface="Roboto"/>
              <a:ea typeface="Roboto"/>
              <a:cs typeface="Roboto"/>
              <a:sym typeface="Roboto"/>
            </a:endParaRPr>
          </a:p>
          <a:p>
            <a:pPr marL="0" lvl="0" indent="0" algn="l" rtl="0">
              <a:spcBef>
                <a:spcPts val="0"/>
              </a:spcBef>
              <a:spcAft>
                <a:spcPts val="0"/>
              </a:spcAft>
              <a:buNone/>
            </a:pPr>
            <a:r>
              <a:rPr lang="en-GB" sz="1600" dirty="0">
                <a:solidFill>
                  <a:schemeClr val="lt1"/>
                </a:solidFill>
                <a:latin typeface="Roboto"/>
                <a:ea typeface="Roboto"/>
                <a:cs typeface="Roboto"/>
                <a:sym typeface="Roboto"/>
              </a:rPr>
              <a:t>We have three levels of support on our Graduated Response to SEND: universal, targeted and enhanced. These are detailed in the </a:t>
            </a:r>
            <a:r>
              <a:rPr lang="en-GB" sz="1600" u="sng" dirty="0">
                <a:solidFill>
                  <a:schemeClr val="hlink"/>
                </a:solidFill>
                <a:latin typeface="Roboto"/>
                <a:ea typeface="Roboto"/>
                <a:cs typeface="Roboto"/>
                <a:sym typeface="Roboto"/>
                <a:hlinkClick r:id="rId3">
                  <a:extLst>
                    <a:ext uri="{A12FA001-AC4F-418D-AE19-62706E023703}">
                      <ahyp:hlinkClr xmlns:ahyp="http://schemas.microsoft.com/office/drawing/2018/hyperlinkcolor" xmlns="" val="tx"/>
                    </a:ext>
                  </a:extLst>
                </a:hlinkClick>
              </a:rPr>
              <a:t>Graduated Response to SEND</a:t>
            </a:r>
            <a:endParaRPr sz="1600" dirty="0">
              <a:solidFill>
                <a:schemeClr val="hlink"/>
              </a:solidFill>
              <a:latin typeface="Roboto"/>
              <a:ea typeface="Roboto"/>
              <a:cs typeface="Roboto"/>
              <a:sym typeface="Roboto"/>
              <a:hlinkClick r:id="rId3">
                <a:extLst>
                  <a:ext uri="{A12FA001-AC4F-418D-AE19-62706E023703}">
                    <ahyp:hlinkClr xmlns:ahyp="http://schemas.microsoft.com/office/drawing/2018/hyperlinkcolor" xmlns="" val="tx"/>
                  </a:ext>
                </a:extLst>
              </a:hlinkClick>
            </a:endParaRPr>
          </a:p>
          <a:p>
            <a:pPr marL="0" lvl="0" indent="0" algn="l" rtl="0">
              <a:spcBef>
                <a:spcPts val="0"/>
              </a:spcBef>
              <a:spcAft>
                <a:spcPts val="0"/>
              </a:spcAft>
              <a:buNone/>
            </a:pPr>
            <a:endParaRPr sz="1600">
              <a:solidFill>
                <a:schemeClr val="lt1"/>
              </a:solidFill>
              <a:latin typeface="Roboto"/>
              <a:ea typeface="Roboto"/>
              <a:cs typeface="Roboto"/>
              <a:sym typeface="Roboto"/>
            </a:endParaRPr>
          </a:p>
          <a:p>
            <a:r>
              <a:rPr lang="en-GB" sz="1600" dirty="0">
                <a:solidFill>
                  <a:schemeClr val="lt1"/>
                </a:solidFill>
              </a:rPr>
              <a:t>The type of support given is dependent on the individual learning need of each child with SEND, and it is intended to enable access to learning and overcome/remove  barrier(s) to learning.  We also have an accessibility plan which can be accessed on the school website.  Specific activities and organisations appropriate for children with SEND are advertised on the school notice boards and sent out via text message.</a:t>
            </a:r>
            <a:endParaRPr sz="2000" dirty="0">
              <a:solidFill>
                <a:schemeClr val="lt1"/>
              </a:solidFill>
              <a:latin typeface="Roboto"/>
              <a:ea typeface="Roboto"/>
              <a:cs typeface="Roboto"/>
              <a:sym typeface="Roboto"/>
            </a:endParaRPr>
          </a:p>
          <a:p>
            <a:pPr marL="0" lvl="0" indent="0" algn="l" rtl="0">
              <a:spcBef>
                <a:spcPts val="750"/>
              </a:spcBef>
              <a:spcAft>
                <a:spcPts val="0"/>
              </a:spcAft>
              <a:buNone/>
            </a:pPr>
            <a:endParaRPr sz="1600">
              <a:solidFill>
                <a:schemeClr val="lt1"/>
              </a:solidFill>
              <a:latin typeface="Roboto"/>
              <a:ea typeface="Roboto"/>
              <a:cs typeface="Roboto"/>
              <a:sym typeface="Roboto"/>
            </a:endParaRPr>
          </a:p>
          <a:p>
            <a:pPr marL="0" lvl="0" indent="0" algn="ctr" rtl="0">
              <a:spcBef>
                <a:spcPts val="0"/>
              </a:spcBef>
              <a:spcAft>
                <a:spcPts val="0"/>
              </a:spcAft>
              <a:buNone/>
            </a:pPr>
            <a:endParaRPr sz="1600">
              <a:solidFill>
                <a:schemeClr val="lt1"/>
              </a:solidFill>
              <a:latin typeface="Roboto"/>
              <a:ea typeface="Roboto"/>
              <a:cs typeface="Roboto"/>
              <a:sym typeface="Roboto"/>
            </a:endParaRPr>
          </a:p>
          <a:p>
            <a:pPr marL="0" lvl="0" indent="0" algn="ctr" rtl="0">
              <a:spcBef>
                <a:spcPts val="0"/>
              </a:spcBef>
              <a:spcAft>
                <a:spcPts val="0"/>
              </a:spcAft>
              <a:buNone/>
            </a:pPr>
            <a:endParaRPr sz="1600">
              <a:solidFill>
                <a:schemeClr val="lt1"/>
              </a:solidFill>
              <a:latin typeface="Roboto"/>
              <a:ea typeface="Roboto"/>
              <a:cs typeface="Roboto"/>
              <a:sym typeface="Roboto"/>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3"/>
          <p:cNvSpPr txBox="1"/>
          <p:nvPr/>
        </p:nvSpPr>
        <p:spPr>
          <a:xfrm>
            <a:off x="214150" y="581225"/>
            <a:ext cx="7740000" cy="285203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b="1" dirty="0">
                <a:solidFill>
                  <a:schemeClr val="lt1"/>
                </a:solidFill>
              </a:rPr>
              <a:t>Supporting children with Medical Needs</a:t>
            </a:r>
            <a:endParaRPr sz="1600" b="1" dirty="0">
              <a:solidFill>
                <a:schemeClr val="lt1"/>
              </a:solidFill>
            </a:endParaRPr>
          </a:p>
          <a:p>
            <a:pPr>
              <a:spcBef>
                <a:spcPts val="750"/>
              </a:spcBef>
              <a:spcAft>
                <a:spcPts val="750"/>
              </a:spcAft>
            </a:pPr>
            <a:r>
              <a:rPr lang="en-GB" sz="1600" dirty="0">
                <a:solidFill>
                  <a:schemeClr val="lt1"/>
                </a:solidFill>
              </a:rPr>
              <a:t>Children with medical needs will have a Health Care Plan.  A copy of all Health Care Plans is available on Evolve (online system)  and in the child’s classroom. There will be sufficient members of staff trained to provide specific support/administer medication etc if a health plan requires this.  If there are prolonged and/or frequent absences from school, staff will discuss the provision of suitable work which can be completed at home and the</a:t>
            </a:r>
            <a:r>
              <a:rPr lang="en-GB" sz="1600" u="sng" dirty="0">
                <a:solidFill>
                  <a:schemeClr val="lt1"/>
                </a:solidFill>
                <a:hlinkClick r:id="rId3">
                  <a:extLst>
                    <a:ext uri="{A12FA001-AC4F-418D-AE19-62706E023703}">
                      <ahyp:hlinkClr xmlns:ahyp="http://schemas.microsoft.com/office/drawing/2018/hyperlinkcolor" xmlns="" val="tx"/>
                    </a:ext>
                  </a:extLst>
                </a:hlinkClick>
              </a:rPr>
              <a:t> Medical Needs Team</a:t>
            </a:r>
            <a:r>
              <a:rPr lang="en-GB" sz="1600" dirty="0">
                <a:solidFill>
                  <a:schemeClr val="lt1"/>
                </a:solidFill>
              </a:rPr>
              <a:t> contacted where necessary - they work with schools and professionals to ensure children and young people with medical needs and those who cannot attend school receive a good education</a:t>
            </a:r>
            <a:r>
              <a:rPr lang="en-GB" sz="1200" dirty="0">
                <a:solidFill>
                  <a:srgbClr val="050505"/>
                </a:solidFill>
              </a:rPr>
              <a:t>.</a:t>
            </a:r>
            <a:endParaRPr sz="1200" dirty="0">
              <a:solidFill>
                <a:srgbClr val="555555"/>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4"/>
          <p:cNvSpPr txBox="1"/>
          <p:nvPr/>
        </p:nvSpPr>
        <p:spPr>
          <a:xfrm>
            <a:off x="462100" y="59000"/>
            <a:ext cx="6950371" cy="467817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600" b="1" u="sng" dirty="0">
                <a:solidFill>
                  <a:schemeClr val="lt1"/>
                </a:solidFill>
              </a:rPr>
              <a:t>Other support</a:t>
            </a:r>
            <a:endParaRPr sz="1600" u="sng" dirty="0">
              <a:solidFill>
                <a:schemeClr val="lt1"/>
              </a:solidFill>
            </a:endParaRPr>
          </a:p>
          <a:p>
            <a:pPr>
              <a:spcBef>
                <a:spcPts val="750"/>
              </a:spcBef>
            </a:pPr>
            <a:r>
              <a:rPr lang="en-GB" sz="1600" dirty="0">
                <a:solidFill>
                  <a:schemeClr val="lt1"/>
                </a:solidFill>
              </a:rPr>
              <a:t>We work closely with the Speech and Language Therapy (</a:t>
            </a:r>
            <a:r>
              <a:rPr lang="en-GB" sz="1600" dirty="0" err="1">
                <a:solidFill>
                  <a:schemeClr val="lt1"/>
                </a:solidFill>
              </a:rPr>
              <a:t>SaLT</a:t>
            </a:r>
            <a:r>
              <a:rPr lang="en-GB" sz="1600" dirty="0">
                <a:solidFill>
                  <a:schemeClr val="lt1"/>
                </a:solidFill>
              </a:rPr>
              <a:t>) team from Just One Norfolk. They provide assessments, reports for school  and therapy sessions for children with speech difficulties.  Speech therapists  may provide reports with recommendations which are  implemented in school before their impact is re-assessed by a therapist. For school-age children the class teacher/SENDCo will make the referral.  For preschoolers parents need to apply but nursery staff are available to provide help and support with completing the forms.</a:t>
            </a:r>
            <a:endParaRPr sz="1600" dirty="0">
              <a:solidFill>
                <a:schemeClr val="lt1"/>
              </a:solidFill>
            </a:endParaRPr>
          </a:p>
          <a:p>
            <a:pPr marL="0" lvl="0" indent="0" algn="l" rtl="0">
              <a:spcBef>
                <a:spcPts val="750"/>
              </a:spcBef>
              <a:spcAft>
                <a:spcPts val="750"/>
              </a:spcAft>
              <a:buNone/>
            </a:pPr>
            <a:r>
              <a:rPr lang="en-GB" sz="1600" dirty="0">
                <a:solidFill>
                  <a:schemeClr val="lt1"/>
                </a:solidFill>
              </a:rPr>
              <a:t>Children are often referred by their GP  to The Newberry Clinic and we provide reports to help with the referral process.  The SENDCo, after consulting with parents, can now also refer children to the Newberry Clinic for ASD and ADHD assessments as well as the Occupational Therapy team, also based at the Newberry Clinic. Occupational Therapists provide parents and school staff with reports giving advice on how to support children both at home and school.  These recommendations will form part of a child’s IEP (Individual Education Plan).</a:t>
            </a:r>
            <a:endParaRPr sz="1600" dirty="0">
              <a:solidFill>
                <a:schemeClr val="lt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5"/>
          <p:cNvSpPr txBox="1"/>
          <p:nvPr/>
        </p:nvSpPr>
        <p:spPr>
          <a:xfrm>
            <a:off x="224475" y="765150"/>
            <a:ext cx="7600200" cy="2359590"/>
          </a:xfrm>
          <a:prstGeom prst="rect">
            <a:avLst/>
          </a:prstGeom>
          <a:noFill/>
          <a:ln>
            <a:noFill/>
          </a:ln>
        </p:spPr>
        <p:txBody>
          <a:bodyPr spcFirstLastPara="1" wrap="square" lIns="91425" tIns="91425" rIns="91425" bIns="91425" anchor="t" anchorCtr="0">
            <a:spAutoFit/>
          </a:bodyPr>
          <a:lstStyle/>
          <a:p>
            <a:r>
              <a:rPr lang="en-GB" sz="1600" dirty="0">
                <a:solidFill>
                  <a:schemeClr val="lt1"/>
                </a:solidFill>
              </a:rPr>
              <a:t>The school nurse is another member of the health team we work closely with when we have children with medical needs.  They help train staff and provide Health Care Plans. </a:t>
            </a:r>
          </a:p>
          <a:p>
            <a:pPr marL="0" lvl="0" indent="0" algn="l" rtl="0">
              <a:spcBef>
                <a:spcPts val="750"/>
              </a:spcBef>
              <a:spcAft>
                <a:spcPts val="750"/>
              </a:spcAft>
              <a:buNone/>
            </a:pPr>
            <a:r>
              <a:rPr lang="en-GB" sz="1600" dirty="0">
                <a:solidFill>
                  <a:schemeClr val="lt1"/>
                </a:solidFill>
              </a:rPr>
              <a:t>We have strong links with social care and our Parent Support Adviser (PSA) and Designated Safeguarding Lead  are able to direct parents to appropriate services including: Early Help, Young Carers, Winston’s Wish, Nelson’s Journey and Family Support.  We also run a food bank which can be accessed by all our families.</a:t>
            </a:r>
            <a:endParaRPr sz="1600" dirty="0">
              <a:solidFill>
                <a:schemeClr val="lt1"/>
              </a:solidFill>
            </a:endParaRPr>
          </a:p>
        </p:txBody>
      </p:sp>
      <p:pic>
        <p:nvPicPr>
          <p:cNvPr id="237" name="Google Shape;237;p35" title="download.png"/>
          <p:cNvPicPr preferRelativeResize="0"/>
          <p:nvPr/>
        </p:nvPicPr>
        <p:blipFill>
          <a:blip r:embed="rId3">
            <a:alphaModFix/>
          </a:blip>
          <a:stretch>
            <a:fillRect/>
          </a:stretch>
        </p:blipFill>
        <p:spPr>
          <a:xfrm>
            <a:off x="7824675" y="211375"/>
            <a:ext cx="876300" cy="1276350"/>
          </a:xfrm>
          <a:prstGeom prst="rect">
            <a:avLst/>
          </a:prstGeom>
          <a:noFill/>
          <a:ln>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6"/>
          <p:cNvSpPr txBox="1"/>
          <p:nvPr/>
        </p:nvSpPr>
        <p:spPr>
          <a:xfrm>
            <a:off x="0" y="0"/>
            <a:ext cx="7423500" cy="490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chemeClr val="lt1"/>
                </a:solidFill>
              </a:rPr>
              <a:t>The local authority has a number of traded services we can buy into, if required, but we also make use of many outreach and non-traded services including:</a:t>
            </a:r>
            <a:endParaRPr sz="1600">
              <a:solidFill>
                <a:schemeClr val="lt1"/>
              </a:solidFill>
            </a:endParaRPr>
          </a:p>
          <a:p>
            <a:pPr marL="457200" lvl="0" indent="-330200" algn="l" rtl="0">
              <a:spcBef>
                <a:spcPts val="750"/>
              </a:spcBef>
              <a:spcAft>
                <a:spcPts val="0"/>
              </a:spcAft>
              <a:buClr>
                <a:schemeClr val="lt1"/>
              </a:buClr>
              <a:buSzPts val="1600"/>
              <a:buChar char="●"/>
            </a:pPr>
            <a:r>
              <a:rPr lang="en-GB" sz="1600">
                <a:solidFill>
                  <a:schemeClr val="lt1"/>
                </a:solidFill>
              </a:rPr>
              <a:t>Virtual School SEND: funding for SEND and advice around provision for children with SEND.</a:t>
            </a:r>
            <a:endParaRPr sz="1600">
              <a:solidFill>
                <a:schemeClr val="lt1"/>
              </a:solidFill>
            </a:endParaRPr>
          </a:p>
          <a:p>
            <a:pPr marL="457200" lvl="0" indent="-330200" algn="l" rtl="0">
              <a:spcBef>
                <a:spcPts val="0"/>
              </a:spcBef>
              <a:spcAft>
                <a:spcPts val="0"/>
              </a:spcAft>
              <a:buClr>
                <a:schemeClr val="lt1"/>
              </a:buClr>
              <a:buSzPts val="1600"/>
              <a:buChar char="●"/>
            </a:pPr>
            <a:r>
              <a:rPr lang="en-GB" sz="1600">
                <a:solidFill>
                  <a:schemeClr val="lt1"/>
                </a:solidFill>
              </a:rPr>
              <a:t>Virtual School for Looked After Children: termly review meetings and discussion about Looked After Children.</a:t>
            </a:r>
            <a:endParaRPr sz="1600">
              <a:solidFill>
                <a:schemeClr val="lt1"/>
              </a:solidFill>
            </a:endParaRPr>
          </a:p>
          <a:p>
            <a:pPr marL="457200" lvl="0" indent="-330200" algn="l" rtl="0">
              <a:spcBef>
                <a:spcPts val="0"/>
              </a:spcBef>
              <a:spcAft>
                <a:spcPts val="0"/>
              </a:spcAft>
              <a:buClr>
                <a:schemeClr val="lt1"/>
              </a:buClr>
              <a:buSzPts val="1600"/>
              <a:buChar char="●"/>
            </a:pPr>
            <a:r>
              <a:rPr lang="en-GB" sz="1600">
                <a:solidFill>
                  <a:schemeClr val="lt1"/>
                </a:solidFill>
              </a:rPr>
              <a:t>Inclusion Team:  discussion around attendance issues and children who may be at risk of exclusion.</a:t>
            </a:r>
            <a:endParaRPr sz="1600">
              <a:solidFill>
                <a:schemeClr val="lt1"/>
              </a:solidFill>
            </a:endParaRPr>
          </a:p>
          <a:p>
            <a:pPr marL="457200" lvl="0" indent="-330200" algn="l" rtl="0">
              <a:spcBef>
                <a:spcPts val="0"/>
              </a:spcBef>
              <a:spcAft>
                <a:spcPts val="0"/>
              </a:spcAft>
              <a:buClr>
                <a:schemeClr val="lt1"/>
              </a:buClr>
              <a:buSzPts val="1600"/>
              <a:buChar char="●"/>
            </a:pPr>
            <a:r>
              <a:rPr lang="en-GB" sz="1600">
                <a:solidFill>
                  <a:schemeClr val="lt1"/>
                </a:solidFill>
              </a:rPr>
              <a:t>Team around the school - termly meetings with the local authority to help support within school.</a:t>
            </a:r>
            <a:endParaRPr sz="1600">
              <a:solidFill>
                <a:schemeClr val="lt1"/>
              </a:solidFill>
            </a:endParaRPr>
          </a:p>
          <a:p>
            <a:pPr marL="457200" lvl="0" indent="-330200" algn="l" rtl="0">
              <a:spcBef>
                <a:spcPts val="0"/>
              </a:spcBef>
              <a:spcAft>
                <a:spcPts val="0"/>
              </a:spcAft>
              <a:buClr>
                <a:schemeClr val="lt1"/>
              </a:buClr>
              <a:buSzPts val="1600"/>
              <a:buChar char="●"/>
            </a:pPr>
            <a:r>
              <a:rPr lang="en-GB" sz="1600">
                <a:solidFill>
                  <a:schemeClr val="lt1"/>
                </a:solidFill>
              </a:rPr>
              <a:t>ASD team: provide tailored and general support for children with ASD.</a:t>
            </a:r>
            <a:endParaRPr sz="1600">
              <a:solidFill>
                <a:schemeClr val="lt1"/>
              </a:solidFill>
            </a:endParaRPr>
          </a:p>
          <a:p>
            <a:pPr marL="457200" lvl="0" indent="-330200" algn="l" rtl="0">
              <a:spcBef>
                <a:spcPts val="750"/>
              </a:spcBef>
              <a:spcAft>
                <a:spcPts val="0"/>
              </a:spcAft>
              <a:buClr>
                <a:schemeClr val="lt1"/>
              </a:buClr>
              <a:buSzPts val="1600"/>
              <a:buChar char="●"/>
            </a:pPr>
            <a:r>
              <a:rPr lang="en-GB" sz="1600">
                <a:solidFill>
                  <a:schemeClr val="lt1"/>
                </a:solidFill>
              </a:rPr>
              <a:t>Zone Inclusion Partnership meetings - a termly meeting for all head teachers and SENco’s in the Great Yarmouth zone.</a:t>
            </a:r>
            <a:endParaRPr sz="1600">
              <a:solidFill>
                <a:schemeClr val="lt1"/>
              </a:solidFill>
            </a:endParaRPr>
          </a:p>
          <a:p>
            <a:pPr marL="457200" lvl="0" indent="-330200" algn="l" rtl="0">
              <a:spcBef>
                <a:spcPts val="750"/>
              </a:spcBef>
              <a:spcAft>
                <a:spcPts val="750"/>
              </a:spcAft>
              <a:buClr>
                <a:schemeClr val="lt1"/>
              </a:buClr>
              <a:buSzPts val="1600"/>
              <a:buChar char="●"/>
            </a:pPr>
            <a:r>
              <a:rPr lang="en-GB" sz="1600">
                <a:solidFill>
                  <a:schemeClr val="lt1"/>
                </a:solidFill>
              </a:rPr>
              <a:t>Schools and communities team: help bridge the gap between families and schools by providing support for families within the home and running interventions for small groups of children at school.  They are an early help service for families and do not work with children/families once an EHCP (Educational Health and Care Plan) has been granted.</a:t>
            </a:r>
            <a:endParaRPr sz="1600">
              <a:solidFill>
                <a:schemeClr val="lt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7"/>
          <p:cNvSpPr txBox="1"/>
          <p:nvPr/>
        </p:nvSpPr>
        <p:spPr>
          <a:xfrm>
            <a:off x="152400" y="100750"/>
            <a:ext cx="7325100" cy="320084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dirty="0">
                <a:solidFill>
                  <a:schemeClr val="lt1"/>
                </a:solidFill>
              </a:rPr>
              <a:t>In the past we have used a number of voluntary sector organisations for children with a particular need.  One such organisation is Nelson’s Journey which supports children through bereavement.  Again contact can be made via the Parent Support Adviser (PSA).</a:t>
            </a:r>
            <a:endParaRPr sz="1600" dirty="0">
              <a:solidFill>
                <a:schemeClr val="lt1"/>
              </a:solidFill>
            </a:endParaRPr>
          </a:p>
          <a:p>
            <a:pPr>
              <a:spcBef>
                <a:spcPts val="750"/>
              </a:spcBef>
            </a:pPr>
            <a:r>
              <a:rPr lang="en-GB" sz="1600" dirty="0">
                <a:solidFill>
                  <a:schemeClr val="lt1"/>
                </a:solidFill>
              </a:rPr>
              <a:t>Children with SEND will have an Individual Education Plan (IEP) or an Aspirations sheet (Grasshoppers Class) which sets out specific provision and targets to help support them to overcome or remove barriers to learning.  These are written and reviewed, termly, in line with our SEND policy.  IEP's are now written using Provision Map and we are hoping to move to an online system this year.  Information will be shared with parents later in the year.</a:t>
            </a:r>
          </a:p>
          <a:p>
            <a:pPr marL="0" lvl="0" indent="0" algn="l" rtl="0">
              <a:spcBef>
                <a:spcPts val="750"/>
              </a:spcBef>
              <a:spcAft>
                <a:spcPts val="750"/>
              </a:spcAft>
              <a:buNone/>
            </a:pPr>
            <a:endParaRPr sz="1600">
              <a:solidFill>
                <a:schemeClr val="lt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8"/>
          <p:cNvSpPr txBox="1"/>
          <p:nvPr/>
        </p:nvSpPr>
        <p:spPr>
          <a:xfrm>
            <a:off x="2576050" y="152400"/>
            <a:ext cx="30000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750"/>
              </a:spcAft>
              <a:buNone/>
            </a:pPr>
            <a:r>
              <a:rPr lang="en-GB" sz="1600" b="1" u="sng">
                <a:solidFill>
                  <a:schemeClr val="lt1"/>
                </a:solidFill>
              </a:rPr>
              <a:t>Staff Training</a:t>
            </a:r>
            <a:endParaRPr sz="1600" b="1" u="sng">
              <a:solidFill>
                <a:schemeClr val="lt1"/>
              </a:solidFill>
            </a:endParaRPr>
          </a:p>
        </p:txBody>
      </p:sp>
      <p:sp>
        <p:nvSpPr>
          <p:cNvPr id="255" name="Google Shape;255;p38"/>
          <p:cNvSpPr txBox="1"/>
          <p:nvPr/>
        </p:nvSpPr>
        <p:spPr>
          <a:xfrm>
            <a:off x="722675" y="899650"/>
            <a:ext cx="3000000" cy="313929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dirty="0">
                <a:solidFill>
                  <a:schemeClr val="lt1"/>
                </a:solidFill>
              </a:rPr>
              <a:t>Some staff members are trained in the following:</a:t>
            </a:r>
            <a:endParaRPr sz="1200" dirty="0">
              <a:solidFill>
                <a:schemeClr val="lt1"/>
              </a:solidFill>
            </a:endParaRPr>
          </a:p>
          <a:p>
            <a:pPr marL="457200" lvl="0" indent="-304800" algn="l" rtl="0">
              <a:spcAft>
                <a:spcPts val="0"/>
              </a:spcAft>
              <a:buClr>
                <a:schemeClr val="lt1"/>
              </a:buClr>
              <a:buSzPts val="1200"/>
              <a:buFont typeface="Arial"/>
              <a:buChar char="●"/>
            </a:pPr>
            <a:r>
              <a:rPr lang="en-GB" sz="1200" dirty="0">
                <a:solidFill>
                  <a:schemeClr val="lt1"/>
                </a:solidFill>
              </a:rPr>
              <a:t>Language groups</a:t>
            </a:r>
            <a:endParaRPr sz="1200" dirty="0">
              <a:solidFill>
                <a:schemeClr val="lt1"/>
              </a:solidFill>
            </a:endParaRPr>
          </a:p>
          <a:p>
            <a:pPr marL="457200" lvl="0" indent="-304800" algn="l" rtl="0">
              <a:spcBef>
                <a:spcPts val="0"/>
              </a:spcBef>
              <a:spcAft>
                <a:spcPts val="0"/>
              </a:spcAft>
              <a:buClr>
                <a:schemeClr val="lt1"/>
              </a:buClr>
              <a:buSzPts val="1200"/>
              <a:buFont typeface="Arial"/>
              <a:buChar char="●"/>
            </a:pPr>
            <a:r>
              <a:rPr lang="en-GB" sz="1200" dirty="0">
                <a:solidFill>
                  <a:schemeClr val="lt1"/>
                </a:solidFill>
              </a:rPr>
              <a:t>Essential Letters and Sounds (ELS)</a:t>
            </a:r>
            <a:endParaRPr sz="1200" dirty="0">
              <a:solidFill>
                <a:schemeClr val="lt1"/>
              </a:solidFill>
            </a:endParaRPr>
          </a:p>
          <a:p>
            <a:pPr marL="457200" lvl="0" indent="-304800" algn="l" rtl="0">
              <a:spcBef>
                <a:spcPts val="0"/>
              </a:spcBef>
              <a:spcAft>
                <a:spcPts val="0"/>
              </a:spcAft>
              <a:buClr>
                <a:schemeClr val="lt1"/>
              </a:buClr>
              <a:buSzPts val="1200"/>
              <a:buFont typeface="Arial"/>
              <a:buChar char="●"/>
            </a:pPr>
            <a:r>
              <a:rPr lang="en-GB" sz="1200" dirty="0">
                <a:solidFill>
                  <a:schemeClr val="lt1"/>
                </a:solidFill>
              </a:rPr>
              <a:t>Precision Teaching</a:t>
            </a:r>
            <a:endParaRPr sz="1200" dirty="0">
              <a:solidFill>
                <a:schemeClr val="lt1"/>
              </a:solidFill>
            </a:endParaRPr>
          </a:p>
          <a:p>
            <a:pPr marL="457200" lvl="0" indent="-304800" algn="l" rtl="0">
              <a:spcBef>
                <a:spcPts val="0"/>
              </a:spcBef>
              <a:spcAft>
                <a:spcPts val="0"/>
              </a:spcAft>
              <a:buClr>
                <a:schemeClr val="lt1"/>
              </a:buClr>
              <a:buSzPts val="1200"/>
              <a:buFont typeface="Arial"/>
              <a:buChar char="●"/>
            </a:pPr>
            <a:r>
              <a:rPr lang="en-GB" sz="1200" dirty="0">
                <a:solidFill>
                  <a:schemeClr val="lt1"/>
                </a:solidFill>
              </a:rPr>
              <a:t>ASD strategies</a:t>
            </a:r>
            <a:endParaRPr sz="1200" dirty="0">
              <a:solidFill>
                <a:schemeClr val="lt1"/>
              </a:solidFill>
            </a:endParaRPr>
          </a:p>
          <a:p>
            <a:pPr marL="457200" lvl="0" indent="-304800" algn="l" rtl="0">
              <a:spcBef>
                <a:spcPts val="0"/>
              </a:spcBef>
              <a:spcAft>
                <a:spcPts val="0"/>
              </a:spcAft>
              <a:buClr>
                <a:schemeClr val="lt1"/>
              </a:buClr>
              <a:buSzPts val="1200"/>
              <a:buFont typeface="Arial"/>
              <a:buChar char="●"/>
            </a:pPr>
            <a:r>
              <a:rPr lang="en-GB" sz="1200" dirty="0">
                <a:solidFill>
                  <a:schemeClr val="lt1"/>
                </a:solidFill>
              </a:rPr>
              <a:t>Talking and Drawing</a:t>
            </a:r>
            <a:endParaRPr sz="1200" dirty="0">
              <a:solidFill>
                <a:schemeClr val="lt1"/>
              </a:solidFill>
            </a:endParaRPr>
          </a:p>
          <a:p>
            <a:pPr marL="457200" lvl="0" indent="-304800" algn="l" rtl="0">
              <a:spcBef>
                <a:spcPts val="0"/>
              </a:spcBef>
              <a:spcAft>
                <a:spcPts val="0"/>
              </a:spcAft>
              <a:buClr>
                <a:schemeClr val="lt1"/>
              </a:buClr>
              <a:buSzPts val="1200"/>
              <a:buFont typeface="Arial"/>
              <a:buChar char="●"/>
            </a:pPr>
            <a:r>
              <a:rPr lang="en-GB" sz="1200" dirty="0">
                <a:solidFill>
                  <a:schemeClr val="lt1"/>
                </a:solidFill>
              </a:rPr>
              <a:t>Mental Health Champion training</a:t>
            </a:r>
            <a:endParaRPr sz="1200" dirty="0">
              <a:solidFill>
                <a:schemeClr val="lt1"/>
              </a:solidFill>
            </a:endParaRPr>
          </a:p>
          <a:p>
            <a:pPr marL="457200" lvl="0" indent="-304800" algn="l" rtl="0">
              <a:spcBef>
                <a:spcPts val="0"/>
              </a:spcBef>
              <a:spcAft>
                <a:spcPts val="0"/>
              </a:spcAft>
              <a:buClr>
                <a:schemeClr val="lt1"/>
              </a:buClr>
              <a:buSzPts val="1200"/>
              <a:buFont typeface="Arial"/>
              <a:buChar char="●"/>
            </a:pPr>
            <a:r>
              <a:rPr lang="en-GB" sz="1200" dirty="0">
                <a:solidFill>
                  <a:schemeClr val="lt1"/>
                </a:solidFill>
              </a:rPr>
              <a:t>Desty Island</a:t>
            </a:r>
            <a:endParaRPr sz="1200" dirty="0">
              <a:solidFill>
                <a:schemeClr val="lt1"/>
              </a:solidFill>
            </a:endParaRPr>
          </a:p>
          <a:p>
            <a:pPr marL="457200" lvl="0" indent="-304800" algn="l" rtl="0">
              <a:spcBef>
                <a:spcPts val="0"/>
              </a:spcBef>
              <a:spcAft>
                <a:spcPts val="0"/>
              </a:spcAft>
              <a:buClr>
                <a:schemeClr val="lt1"/>
              </a:buClr>
              <a:buSzPts val="1200"/>
              <a:buFont typeface="Arial"/>
              <a:buChar char="●"/>
            </a:pPr>
            <a:r>
              <a:rPr lang="en-GB" sz="1200" dirty="0">
                <a:solidFill>
                  <a:schemeClr val="lt1"/>
                </a:solidFill>
              </a:rPr>
              <a:t>Lego therapy</a:t>
            </a:r>
            <a:endParaRPr sz="1200" dirty="0">
              <a:solidFill>
                <a:schemeClr val="lt1"/>
              </a:solidFill>
            </a:endParaRPr>
          </a:p>
          <a:p>
            <a:pPr marL="457200" lvl="0" indent="-304800" algn="l" rtl="0">
              <a:spcBef>
                <a:spcPts val="0"/>
              </a:spcBef>
              <a:spcAft>
                <a:spcPts val="0"/>
              </a:spcAft>
              <a:buClr>
                <a:schemeClr val="lt1"/>
              </a:buClr>
              <a:buSzPts val="1200"/>
              <a:buFont typeface="Arial"/>
              <a:buChar char="●"/>
            </a:pPr>
            <a:r>
              <a:rPr lang="en-GB" sz="1200" dirty="0">
                <a:solidFill>
                  <a:schemeClr val="lt1"/>
                </a:solidFill>
              </a:rPr>
              <a:t>Attention Autism</a:t>
            </a:r>
            <a:endParaRPr sz="1200" dirty="0">
              <a:solidFill>
                <a:schemeClr val="lt1"/>
              </a:solidFill>
            </a:endParaRPr>
          </a:p>
          <a:p>
            <a:pPr marL="457200" lvl="0" indent="-304800" algn="l" rtl="0">
              <a:spcBef>
                <a:spcPts val="0"/>
              </a:spcBef>
              <a:spcAft>
                <a:spcPts val="0"/>
              </a:spcAft>
              <a:buClr>
                <a:schemeClr val="lt1"/>
              </a:buClr>
              <a:buSzPts val="1200"/>
              <a:buFont typeface="Arial"/>
              <a:buChar char="●"/>
            </a:pPr>
            <a:r>
              <a:rPr lang="en-GB" sz="1200" dirty="0">
                <a:solidFill>
                  <a:schemeClr val="lt1"/>
                </a:solidFill>
              </a:rPr>
              <a:t>Trauma Informed Schools</a:t>
            </a:r>
            <a:endParaRPr sz="1200" dirty="0">
              <a:solidFill>
                <a:schemeClr val="lt1"/>
              </a:solidFill>
            </a:endParaRPr>
          </a:p>
          <a:p>
            <a:pPr marL="457200" lvl="0" indent="-304800" algn="l" rtl="0">
              <a:spcBef>
                <a:spcPts val="0"/>
              </a:spcBef>
              <a:spcAft>
                <a:spcPts val="0"/>
              </a:spcAft>
              <a:buClr>
                <a:schemeClr val="lt1"/>
              </a:buClr>
              <a:buSzPts val="1200"/>
              <a:buFont typeface="Arial"/>
              <a:buChar char="●"/>
            </a:pPr>
            <a:r>
              <a:rPr lang="en-GB" sz="1200" dirty="0">
                <a:solidFill>
                  <a:schemeClr val="lt1"/>
                </a:solidFill>
              </a:rPr>
              <a:t>Thrive</a:t>
            </a:r>
            <a:endParaRPr sz="1200" dirty="0">
              <a:solidFill>
                <a:schemeClr val="lt1"/>
              </a:solidFill>
            </a:endParaRPr>
          </a:p>
          <a:p>
            <a:pPr marL="457200" lvl="0" indent="-304800" algn="l" rtl="0">
              <a:spcBef>
                <a:spcPts val="0"/>
              </a:spcBef>
              <a:spcAft>
                <a:spcPts val="0"/>
              </a:spcAft>
              <a:buClr>
                <a:schemeClr val="lt1"/>
              </a:buClr>
              <a:buSzPts val="1200"/>
              <a:buFont typeface="Arial"/>
              <a:buChar char="●"/>
            </a:pPr>
            <a:r>
              <a:rPr lang="en-GB" sz="1200" dirty="0">
                <a:solidFill>
                  <a:schemeClr val="lt1"/>
                </a:solidFill>
              </a:rPr>
              <a:t>PECs and core boards</a:t>
            </a:r>
            <a:endParaRPr sz="1200" dirty="0">
              <a:solidFill>
                <a:schemeClr val="lt1"/>
              </a:solidFill>
            </a:endParaRPr>
          </a:p>
          <a:p>
            <a:pPr marL="457200" lvl="0" indent="-304800" algn="l" rtl="0">
              <a:spcBef>
                <a:spcPts val="0"/>
              </a:spcBef>
              <a:spcAft>
                <a:spcPts val="0"/>
              </a:spcAft>
              <a:buClr>
                <a:schemeClr val="lt1"/>
              </a:buClr>
              <a:buSzPts val="1200"/>
              <a:buFont typeface="Arial"/>
              <a:buChar char="●"/>
            </a:pPr>
            <a:r>
              <a:rPr lang="en-GB" sz="1200" dirty="0">
                <a:solidFill>
                  <a:schemeClr val="lt1"/>
                </a:solidFill>
              </a:rPr>
              <a:t>Colourful Semantics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9"/>
          <p:cNvSpPr txBox="1"/>
          <p:nvPr/>
        </p:nvSpPr>
        <p:spPr>
          <a:xfrm>
            <a:off x="275300" y="934050"/>
            <a:ext cx="6597300" cy="2462182"/>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600" b="1" u="sng" dirty="0">
                <a:solidFill>
                  <a:schemeClr val="lt1"/>
                </a:solidFill>
              </a:rPr>
              <a:t>Funding of SEND</a:t>
            </a:r>
            <a:endParaRPr sz="1600" b="1" u="sng" dirty="0">
              <a:solidFill>
                <a:schemeClr val="lt1"/>
              </a:solidFill>
            </a:endParaRPr>
          </a:p>
          <a:p>
            <a:pPr marL="0" lvl="0" indent="0" algn="ctr" rtl="0">
              <a:spcBef>
                <a:spcPts val="750"/>
              </a:spcBef>
              <a:spcAft>
                <a:spcPts val="0"/>
              </a:spcAft>
              <a:buNone/>
            </a:pPr>
            <a:endParaRPr sz="1600" b="1" u="sng">
              <a:solidFill>
                <a:schemeClr val="lt1"/>
              </a:solidFill>
            </a:endParaRPr>
          </a:p>
          <a:p>
            <a:pPr marL="0" lvl="0" indent="0" algn="l" rtl="0">
              <a:spcBef>
                <a:spcPts val="750"/>
              </a:spcBef>
              <a:spcAft>
                <a:spcPts val="750"/>
              </a:spcAft>
              <a:buNone/>
            </a:pPr>
            <a:r>
              <a:rPr lang="en-GB" sz="1600" dirty="0">
                <a:solidFill>
                  <a:schemeClr val="lt1"/>
                </a:solidFill>
              </a:rPr>
              <a:t>Northgate Primary School receives funding directly from the Local Authority to support the needs of learners with SEND. The system has recently changed and Norfolk now uses a formula to calculate the additional funding a school will receive based on the schools costed provision map. </a:t>
            </a:r>
            <a:r>
              <a:rPr lang="en-GB" sz="1600" u="sng" dirty="0">
                <a:solidFill>
                  <a:schemeClr val="hlink"/>
                </a:solidFill>
                <a:hlinkClick r:id="rId3">
                  <a:extLst>
                    <a:ext uri="{A12FA001-AC4F-418D-AE19-62706E023703}">
                      <ahyp:hlinkClr xmlns:ahyp="http://schemas.microsoft.com/office/drawing/2018/hyperlinkcolor" xmlns="" val="tx"/>
                    </a:ext>
                  </a:extLst>
                </a:hlinkClick>
              </a:rPr>
              <a:t>Norfolk Budget Share tracker show the SEND budget for Northgate for this year.</a:t>
            </a:r>
            <a:endParaRPr sz="1600" dirty="0">
              <a:solidFill>
                <a:schemeClr val="hlink"/>
              </a:solidFill>
              <a:hlinkClick r:id="rId3">
                <a:extLst>
                  <a:ext uri="{A12FA001-AC4F-418D-AE19-62706E023703}">
                    <ahyp:hlinkClr xmlns:ahyp="http://schemas.microsoft.com/office/drawing/2018/hyperlinkcolor" xmlns="" val="tx"/>
                  </a:ext>
                </a:extLst>
              </a:hlinkClick>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0"/>
          <p:cNvSpPr txBox="1"/>
          <p:nvPr/>
        </p:nvSpPr>
        <p:spPr>
          <a:xfrm>
            <a:off x="412975" y="668575"/>
            <a:ext cx="6921900" cy="3086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600" b="1" u="sng">
                <a:solidFill>
                  <a:schemeClr val="lt1"/>
                </a:solidFill>
              </a:rPr>
              <a:t>How do we know if support is effective?</a:t>
            </a:r>
            <a:endParaRPr sz="1600" b="1" u="sng">
              <a:solidFill>
                <a:schemeClr val="lt1"/>
              </a:solidFill>
            </a:endParaRPr>
          </a:p>
          <a:p>
            <a:pPr marL="0" lvl="0" indent="0" algn="ctr" rtl="0">
              <a:spcBef>
                <a:spcPts val="750"/>
              </a:spcBef>
              <a:spcAft>
                <a:spcPts val="0"/>
              </a:spcAft>
              <a:buNone/>
            </a:pPr>
            <a:endParaRPr sz="1600" b="1" u="sng">
              <a:solidFill>
                <a:schemeClr val="lt1"/>
              </a:solidFill>
            </a:endParaRPr>
          </a:p>
          <a:p>
            <a:pPr marL="0" lvl="0" indent="0" algn="l" rtl="0">
              <a:spcBef>
                <a:spcPts val="750"/>
              </a:spcBef>
              <a:spcAft>
                <a:spcPts val="750"/>
              </a:spcAft>
              <a:buNone/>
            </a:pPr>
            <a:r>
              <a:rPr lang="en-GB" sz="1600">
                <a:solidFill>
                  <a:schemeClr val="lt1"/>
                </a:solidFill>
              </a:rPr>
              <a:t>Monitoring progress is an integral part of teaching and leadership within Northgate Primary School. Parents/carers, pupils and staff are involved in reviewing the impact of interventions for learners with SEND. We follow the ‘assess, plan, do, review’ model and ensure that parents/carers and children are involved in each step. Before any additional provision is selected to help a child, the SENDCo, teacher</a:t>
            </a:r>
            <a:r>
              <a:rPr lang="en-GB" sz="1600" b="1">
                <a:solidFill>
                  <a:schemeClr val="lt1"/>
                </a:solidFill>
              </a:rPr>
              <a:t>,  </a:t>
            </a:r>
            <a:r>
              <a:rPr lang="en-GB" sz="1600">
                <a:solidFill>
                  <a:schemeClr val="lt1"/>
                </a:solidFill>
              </a:rPr>
              <a:t>parent/carer and learner, agree what they expect to be different following this intervention. A baseline will also be recorded, which can be used to compare the impact of the provision.</a:t>
            </a:r>
            <a:endParaRPr sz="1600">
              <a:solidFill>
                <a:schemeClr val="lt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41"/>
          <p:cNvSpPr txBox="1"/>
          <p:nvPr/>
        </p:nvSpPr>
        <p:spPr>
          <a:xfrm>
            <a:off x="108150" y="511275"/>
            <a:ext cx="7226700" cy="274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chemeClr val="lt1"/>
                </a:solidFill>
              </a:rPr>
              <a:t>Children, parents/carers, teaching and support staff will be directly involved in reviewing progress. This review can be built into the intervention itself, or it can be a formal meeting held at least once a term, where progress and next steps are discussed. If a learner has an Educational Health and Care Plan (EHC plan) the same termly review conversations take place, but the EHC plan will also be formally reviewed at least annually and twice a year for EYFS. For more information on EHCP annual reviews </a:t>
            </a:r>
            <a:r>
              <a:rPr lang="en-GB" sz="1600" u="sng">
                <a:solidFill>
                  <a:schemeClr val="hlink"/>
                </a:solidFill>
                <a:hlinkClick r:id="rId3"/>
              </a:rPr>
              <a:t>click here</a:t>
            </a:r>
            <a:r>
              <a:rPr lang="en-GB" sz="1600">
                <a:solidFill>
                  <a:schemeClr val="lt1"/>
                </a:solidFill>
              </a:rPr>
              <a:t>.</a:t>
            </a:r>
            <a:endParaRPr sz="1600">
              <a:solidFill>
                <a:schemeClr val="lt1"/>
              </a:solidFill>
            </a:endParaRPr>
          </a:p>
          <a:p>
            <a:pPr marL="0" lvl="0" indent="0" algn="l" rtl="0">
              <a:spcBef>
                <a:spcPts val="750"/>
              </a:spcBef>
              <a:spcAft>
                <a:spcPts val="750"/>
              </a:spcAft>
              <a:buNone/>
            </a:pPr>
            <a:r>
              <a:rPr lang="en-GB" sz="1600">
                <a:solidFill>
                  <a:schemeClr val="lt1"/>
                </a:solidFill>
              </a:rPr>
              <a:t>We are committed to making reasonable adjustments to ensure participation for all, so please contact the SENDCo or Parent Support Advisor to discuss specific requirements.</a:t>
            </a:r>
            <a:endParaRPr sz="1600">
              <a:solidFill>
                <a:schemeClr val="lt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2"/>
          <p:cNvSpPr txBox="1"/>
          <p:nvPr/>
        </p:nvSpPr>
        <p:spPr>
          <a:xfrm>
            <a:off x="1691150" y="383450"/>
            <a:ext cx="4670400" cy="609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600" b="1" u="sng">
                <a:solidFill>
                  <a:schemeClr val="lt1"/>
                </a:solidFill>
                <a:latin typeface="Roboto"/>
                <a:ea typeface="Roboto"/>
                <a:cs typeface="Roboto"/>
                <a:sym typeface="Roboto"/>
              </a:rPr>
              <a:t>SEND and the Equality Act</a:t>
            </a:r>
            <a:endParaRPr sz="1600" b="1" u="sng">
              <a:solidFill>
                <a:schemeClr val="lt1"/>
              </a:solidFill>
              <a:latin typeface="Roboto"/>
              <a:ea typeface="Roboto"/>
              <a:cs typeface="Roboto"/>
              <a:sym typeface="Roboto"/>
            </a:endParaRPr>
          </a:p>
        </p:txBody>
      </p:sp>
      <p:sp>
        <p:nvSpPr>
          <p:cNvPr id="286" name="Google Shape;286;p42"/>
          <p:cNvSpPr txBox="1"/>
          <p:nvPr/>
        </p:nvSpPr>
        <p:spPr>
          <a:xfrm>
            <a:off x="226150" y="1160200"/>
            <a:ext cx="8190300" cy="2689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a:solidFill>
                  <a:schemeClr val="lt1"/>
                </a:solidFill>
              </a:rPr>
              <a:t>At Northgate Primary School we abide by the provisions of the </a:t>
            </a:r>
            <a:r>
              <a:rPr lang="en-GB" sz="1600" u="sng">
                <a:solidFill>
                  <a:schemeClr val="hlink"/>
                </a:solidFill>
                <a:hlinkClick r:id="rId3"/>
              </a:rPr>
              <a:t>Equality Act 2010</a:t>
            </a:r>
            <a:r>
              <a:rPr lang="en-GB" sz="1600">
                <a:solidFill>
                  <a:schemeClr val="lt1"/>
                </a:solidFill>
              </a:rPr>
              <a:t>. This legislation places specific duties on schools, settings and providers including the duty not to discriminate, harass or victimise any child or adult linked to a protected characteristic defined in the Equality Act and to make ‘reasonable adjustments’.</a:t>
            </a:r>
            <a:endParaRPr sz="1600">
              <a:solidFill>
                <a:schemeClr val="lt1"/>
              </a:solidFill>
            </a:endParaRPr>
          </a:p>
          <a:p>
            <a:pPr marL="0" lvl="0" indent="0" algn="l" rtl="0">
              <a:spcBef>
                <a:spcPts val="750"/>
              </a:spcBef>
              <a:spcAft>
                <a:spcPts val="0"/>
              </a:spcAft>
              <a:buNone/>
            </a:pPr>
            <a:r>
              <a:rPr lang="en-GB" sz="1600">
                <a:solidFill>
                  <a:schemeClr val="lt1"/>
                </a:solidFill>
              </a:rPr>
              <a:t>The Equality Act 2010 definition of disability is:</a:t>
            </a:r>
            <a:endParaRPr sz="1600">
              <a:solidFill>
                <a:schemeClr val="lt1"/>
              </a:solidFill>
            </a:endParaRPr>
          </a:p>
          <a:p>
            <a:pPr marL="0" lvl="0" indent="0" algn="l" rtl="0">
              <a:spcBef>
                <a:spcPts val="750"/>
              </a:spcBef>
              <a:spcAft>
                <a:spcPts val="0"/>
              </a:spcAft>
              <a:buNone/>
            </a:pPr>
            <a:r>
              <a:rPr lang="en-GB" sz="1600" b="1">
                <a:solidFill>
                  <a:schemeClr val="lt1"/>
                </a:solidFill>
              </a:rPr>
              <a:t>“A person has a disability for the purposes of this Act if (S)he has a physical or mental impairment which has a substantial and long-term adverse effect on his/her ability to carry out normal day-to-day activities.”</a:t>
            </a:r>
            <a:endParaRPr sz="1600">
              <a:solidFill>
                <a:schemeClr val="lt1"/>
              </a:solidFill>
            </a:endParaRPr>
          </a:p>
          <a:p>
            <a:pPr marL="0" lvl="0" indent="0" algn="l" rtl="0">
              <a:spcBef>
                <a:spcPts val="750"/>
              </a:spcBef>
              <a:spcAft>
                <a:spcPts val="750"/>
              </a:spcAft>
              <a:buNone/>
            </a:pPr>
            <a:r>
              <a:rPr lang="en-GB" sz="1600">
                <a:solidFill>
                  <a:schemeClr val="lt1"/>
                </a:solidFill>
              </a:rPr>
              <a:t>Section 1(1) Disability Discrimination Act 1995</a:t>
            </a:r>
            <a:endParaRPr sz="1600">
              <a:solidFill>
                <a:schemeClr val="lt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3"/>
          <p:cNvSpPr txBox="1"/>
          <p:nvPr/>
        </p:nvSpPr>
        <p:spPr>
          <a:xfrm>
            <a:off x="265475" y="265475"/>
            <a:ext cx="6921900" cy="270840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dirty="0">
                <a:solidFill>
                  <a:schemeClr val="lt1"/>
                </a:solidFill>
              </a:rPr>
              <a:t>The definition of disability in the Equality Act includes children with long term health conditions such as asthma, diabetes, epilepsy and cancer. Children and young people with such conditions do not necessarily have SEN but there is significant overlap between disabled children and young people and those with SEN. Children and young people may therefore be covered by both SEN and disability legislation.</a:t>
            </a:r>
            <a:endParaRPr sz="1600" dirty="0">
              <a:solidFill>
                <a:schemeClr val="lt1"/>
              </a:solidFill>
            </a:endParaRPr>
          </a:p>
          <a:p>
            <a:pPr>
              <a:spcBef>
                <a:spcPts val="750"/>
              </a:spcBef>
            </a:pPr>
            <a:r>
              <a:rPr lang="en-GB" sz="1600" dirty="0">
                <a:solidFill>
                  <a:schemeClr val="lt1"/>
                </a:solidFill>
              </a:rPr>
              <a:t>For more information about the Equality Act, the protected characteristics or duties on public bodies click the link below:</a:t>
            </a:r>
          </a:p>
          <a:p>
            <a:pPr>
              <a:spcBef>
                <a:spcPts val="750"/>
              </a:spcBef>
              <a:spcAft>
                <a:spcPts val="750"/>
              </a:spcAft>
            </a:pPr>
            <a:r>
              <a:rPr lang="en-GB" sz="1600" dirty="0">
                <a:solidFill>
                  <a:schemeClr val="lt1"/>
                </a:solidFill>
              </a:rPr>
              <a:t> </a:t>
            </a:r>
            <a:r>
              <a:rPr lang="en-GB" sz="1600" u="sng" dirty="0">
                <a:solidFill>
                  <a:schemeClr val="lt1"/>
                </a:solidFill>
                <a:hlinkClick r:id="rId3">
                  <a:extLst>
                    <a:ext uri="{A12FA001-AC4F-418D-AE19-62706E023703}">
                      <ahyp:hlinkClr xmlns:ahyp="http://schemas.microsoft.com/office/drawing/2018/hyperlinkcolor" xmlns="" val="tx"/>
                    </a:ext>
                  </a:extLst>
                </a:hlinkClick>
              </a:rPr>
              <a:t>Equality Act 2010</a:t>
            </a:r>
            <a:r>
              <a:rPr lang="en-GB" sz="1600" dirty="0">
                <a:solidFill>
                  <a:schemeClr val="lt1"/>
                </a:solidFill>
              </a:rPr>
              <a: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4"/>
          <p:cNvSpPr txBox="1"/>
          <p:nvPr/>
        </p:nvSpPr>
        <p:spPr>
          <a:xfrm>
            <a:off x="344125" y="659250"/>
            <a:ext cx="8160900" cy="357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600" b="1" u="sng">
                <a:solidFill>
                  <a:schemeClr val="lt1"/>
                </a:solidFill>
              </a:rPr>
              <a:t>Preparing for the Next Step</a:t>
            </a:r>
            <a:endParaRPr sz="1600" u="sng">
              <a:solidFill>
                <a:schemeClr val="lt1"/>
              </a:solidFill>
            </a:endParaRPr>
          </a:p>
          <a:p>
            <a:pPr marL="0" lvl="0" indent="0" algn="l" rtl="0">
              <a:spcBef>
                <a:spcPts val="750"/>
              </a:spcBef>
              <a:spcAft>
                <a:spcPts val="0"/>
              </a:spcAft>
              <a:buNone/>
            </a:pPr>
            <a:r>
              <a:rPr lang="en-GB" sz="1600">
                <a:solidFill>
                  <a:schemeClr val="lt1"/>
                </a:solidFill>
              </a:rPr>
              <a:t>Transition is part of life for all learners. This can be transitioning to a new class in school, having a new teacher, or moving on to another school. Northgate Primary School is committed to working in partnership with children, families and other providers to ensure positive transitions occur.</a:t>
            </a:r>
            <a:endParaRPr sz="1600">
              <a:solidFill>
                <a:schemeClr val="lt1"/>
              </a:solidFill>
            </a:endParaRPr>
          </a:p>
          <a:p>
            <a:pPr marL="0" lvl="0" indent="0" algn="l" rtl="0">
              <a:spcBef>
                <a:spcPts val="750"/>
              </a:spcBef>
              <a:spcAft>
                <a:spcPts val="750"/>
              </a:spcAft>
              <a:buNone/>
            </a:pPr>
            <a:r>
              <a:rPr lang="en-GB" sz="1600">
                <a:solidFill>
                  <a:schemeClr val="lt1"/>
                </a:solidFill>
              </a:rPr>
              <a:t>Some children will need additional transitional support which may include transitional booklets made by the child, additional visits to the new school or class and any other reasonable support that may be appropriate for that child to ensure they have a positive transition.  We have close contact with the SENDCos at the local high schools and have enabled parents to make contact with them to ensure that the high schools are aware of their child’s needs.  Many of our children come back to see us and tell us how they are getting on.  We also speak to the parents/carers of children who have moved on to high schools to assess how well our arrangements for transition work.</a:t>
            </a:r>
            <a:endParaRPr sz="1600">
              <a:solidFill>
                <a:schemeClr val="lt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5"/>
          <p:cNvSpPr txBox="1"/>
          <p:nvPr/>
        </p:nvSpPr>
        <p:spPr>
          <a:xfrm>
            <a:off x="142525" y="258363"/>
            <a:ext cx="7143300" cy="383691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600" dirty="0">
                <a:solidFill>
                  <a:schemeClr val="lt1"/>
                </a:solidFill>
              </a:rPr>
              <a:t>To ensure we are able to meet the needs of every child when they join our school we make home visits, speak to their previous school/nursery, visit the children in their currents settings and read through the information the child’s previous school has sent through.  If a child has additional needs then the SENDCo will arrange a meeting with the parents to ensure appropriate provision can be put in place. Before they join us, full time, children may have several short visits to familiarise themselves with the routines and people and they may have a transfer booklet which shows the key adults in their class. As soon as we are notified by the County Council that we have a new child starting, the office will request both their electronic and paper records.  </a:t>
            </a:r>
            <a:endParaRPr sz="1600" dirty="0">
              <a:solidFill>
                <a:schemeClr val="lt1"/>
              </a:solidFill>
            </a:endParaRPr>
          </a:p>
          <a:p>
            <a:endParaRPr lang="en-GB" sz="1600" dirty="0">
              <a:solidFill>
                <a:schemeClr val="lt1"/>
              </a:solidFill>
            </a:endParaRPr>
          </a:p>
          <a:p>
            <a:r>
              <a:rPr lang="en-GB" sz="1600" dirty="0">
                <a:solidFill>
                  <a:schemeClr val="lt1"/>
                </a:solidFill>
              </a:rPr>
              <a:t>Report written September 2026</a:t>
            </a:r>
          </a:p>
          <a:p>
            <a:r>
              <a:rPr lang="en-GB" sz="1600" dirty="0">
                <a:solidFill>
                  <a:schemeClr val="lt1"/>
                </a:solidFill>
              </a:rPr>
              <a:t>Review date September 2027</a:t>
            </a:r>
          </a:p>
          <a:p>
            <a:pPr marL="457200">
              <a:spcBef>
                <a:spcPts val="750"/>
              </a:spcBef>
              <a:spcAft>
                <a:spcPts val="750"/>
              </a:spcAft>
            </a:pPr>
            <a:endParaRPr lang="en-GB" sz="1600">
              <a:solidFill>
                <a:schemeClr val="lt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6"/>
          <p:cNvSpPr txBox="1"/>
          <p:nvPr/>
        </p:nvSpPr>
        <p:spPr>
          <a:xfrm>
            <a:off x="1061875" y="383450"/>
            <a:ext cx="4689900" cy="708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800" b="1" u="sng" dirty="0">
                <a:solidFill>
                  <a:schemeClr val="lt1"/>
                </a:solidFill>
                <a:latin typeface="Roboto"/>
                <a:ea typeface="Roboto"/>
                <a:cs typeface="Roboto"/>
                <a:sym typeface="Roboto"/>
              </a:rPr>
              <a:t>Current Data - September 2026</a:t>
            </a:r>
            <a:endParaRPr sz="1800" b="1" u="sng" dirty="0">
              <a:solidFill>
                <a:schemeClr val="lt1"/>
              </a:solidFill>
              <a:latin typeface="Roboto"/>
              <a:ea typeface="Roboto"/>
              <a:cs typeface="Roboto"/>
              <a:sym typeface="Roboto"/>
            </a:endParaRPr>
          </a:p>
        </p:txBody>
      </p:sp>
      <p:graphicFrame>
        <p:nvGraphicFramePr>
          <p:cNvPr id="3" name="Table 2">
            <a:extLst>
              <a:ext uri="{FF2B5EF4-FFF2-40B4-BE49-F238E27FC236}">
                <a16:creationId xmlns:a16="http://schemas.microsoft.com/office/drawing/2014/main" id="{55C865A2-AEFA-8EBB-DB24-422E85110390}"/>
              </a:ext>
            </a:extLst>
          </p:cNvPr>
          <p:cNvGraphicFramePr>
            <a:graphicFrameLocks noGrp="1"/>
          </p:cNvGraphicFramePr>
          <p:nvPr>
            <p:extLst>
              <p:ext uri="{D42A27DB-BD31-4B8C-83A1-F6EECF244321}">
                <p14:modId xmlns:p14="http://schemas.microsoft.com/office/powerpoint/2010/main" val="1990707592"/>
              </p:ext>
            </p:extLst>
          </p:nvPr>
        </p:nvGraphicFramePr>
        <p:xfrm>
          <a:off x="2768600" y="1000125"/>
          <a:ext cx="3606800" cy="3143250"/>
        </p:xfrm>
        <a:graphic>
          <a:graphicData uri="http://schemas.openxmlformats.org/drawingml/2006/table">
            <a:tbl>
              <a:tblPr firstRow="1" bandRow="1">
                <a:tableStyleId>{587964E1-4CF7-44C0-9337-3E674DE3AAA8}</a:tableStyleId>
              </a:tblPr>
              <a:tblGrid>
                <a:gridCol w="977900">
                  <a:extLst>
                    <a:ext uri="{9D8B030D-6E8A-4147-A177-3AD203B41FA5}">
                      <a16:colId xmlns:a16="http://schemas.microsoft.com/office/drawing/2014/main" val="3006899024"/>
                    </a:ext>
                  </a:extLst>
                </a:gridCol>
                <a:gridCol w="952500">
                  <a:extLst>
                    <a:ext uri="{9D8B030D-6E8A-4147-A177-3AD203B41FA5}">
                      <a16:colId xmlns:a16="http://schemas.microsoft.com/office/drawing/2014/main" val="2005465963"/>
                    </a:ext>
                  </a:extLst>
                </a:gridCol>
                <a:gridCol w="838200">
                  <a:extLst>
                    <a:ext uri="{9D8B030D-6E8A-4147-A177-3AD203B41FA5}">
                      <a16:colId xmlns:a16="http://schemas.microsoft.com/office/drawing/2014/main" val="1868984271"/>
                    </a:ext>
                  </a:extLst>
                </a:gridCol>
                <a:gridCol w="838200">
                  <a:extLst>
                    <a:ext uri="{9D8B030D-6E8A-4147-A177-3AD203B41FA5}">
                      <a16:colId xmlns:a16="http://schemas.microsoft.com/office/drawing/2014/main" val="2474066458"/>
                    </a:ext>
                  </a:extLst>
                </a:gridCol>
              </a:tblGrid>
              <a:tr h="485775">
                <a:tc>
                  <a:txBody>
                    <a:bodyPr/>
                    <a:lstStyle/>
                    <a:p>
                      <a:pPr fontAlgn="b">
                        <a:buNone/>
                      </a:pPr>
                      <a:r>
                        <a:rPr lang="en-GB" sz="1000" dirty="0">
                          <a:effectLst/>
                          <a:latin typeface="Arial"/>
                        </a:rPr>
                        <a:t>Year group</a:t>
                      </a:r>
                    </a:p>
                  </a:txBody>
                  <a:tcPr marL="9525" marR="9525" marT="9525" anchor="b">
                    <a:lnL>
                      <a:noFill/>
                    </a:lnL>
                    <a:lnR>
                      <a:noFill/>
                    </a:lnR>
                    <a:lnT>
                      <a:noFill/>
                    </a:lnT>
                    <a:lnB>
                      <a:noFill/>
                    </a:lnB>
                    <a:solidFill>
                      <a:schemeClr val="accent6">
                        <a:lumMod val="60000"/>
                        <a:lumOff val="40000"/>
                      </a:schemeClr>
                    </a:solidFill>
                  </a:tcPr>
                </a:tc>
                <a:tc>
                  <a:txBody>
                    <a:bodyPr/>
                    <a:lstStyle/>
                    <a:p>
                      <a:pPr fontAlgn="b">
                        <a:buNone/>
                      </a:pPr>
                      <a:r>
                        <a:rPr lang="en-GB" sz="1000" dirty="0">
                          <a:effectLst/>
                          <a:latin typeface="Arial"/>
                        </a:rPr>
                        <a:t>EHCP</a:t>
                      </a:r>
                    </a:p>
                  </a:txBody>
                  <a:tcPr marL="9525" marR="9525" marT="9525" anchor="b">
                    <a:lnL>
                      <a:noFill/>
                    </a:lnL>
                    <a:lnR>
                      <a:noFill/>
                    </a:lnR>
                    <a:lnT>
                      <a:noFill/>
                    </a:lnT>
                    <a:lnB>
                      <a:noFill/>
                    </a:lnB>
                    <a:solidFill>
                      <a:srgbClr val="FFD966"/>
                    </a:solidFill>
                  </a:tcPr>
                </a:tc>
                <a:tc>
                  <a:txBody>
                    <a:bodyPr/>
                    <a:lstStyle/>
                    <a:p>
                      <a:pPr fontAlgn="b">
                        <a:buNone/>
                      </a:pPr>
                      <a:r>
                        <a:rPr lang="en-GB" sz="1000" dirty="0">
                          <a:effectLst/>
                          <a:latin typeface="Arial"/>
                        </a:rPr>
                        <a:t>School Support</a:t>
                      </a:r>
                    </a:p>
                  </a:txBody>
                  <a:tcPr marL="9525" marR="9525" marT="9525" anchor="b">
                    <a:lnL>
                      <a:noFill/>
                    </a:lnL>
                    <a:lnR>
                      <a:noFill/>
                    </a:lnR>
                    <a:lnT>
                      <a:noFill/>
                    </a:lnT>
                    <a:lnB>
                      <a:noFill/>
                    </a:lnB>
                    <a:solidFill>
                      <a:srgbClr val="D5A6BD"/>
                    </a:solidFill>
                  </a:tcPr>
                </a:tc>
                <a:tc>
                  <a:txBody>
                    <a:bodyPr/>
                    <a:lstStyle/>
                    <a:p>
                      <a:pPr fontAlgn="b">
                        <a:buNone/>
                      </a:pPr>
                      <a:r>
                        <a:rPr lang="en-GB" sz="1000" dirty="0">
                          <a:effectLst/>
                          <a:latin typeface="Arial"/>
                        </a:rPr>
                        <a:t>total</a:t>
                      </a:r>
                    </a:p>
                  </a:txBody>
                  <a:tcPr marL="9525" marR="9525" marT="9525" anchor="b">
                    <a:lnL>
                      <a:noFill/>
                    </a:lnL>
                    <a:lnR>
                      <a:noFill/>
                    </a:lnR>
                    <a:lnT>
                      <a:noFill/>
                    </a:lnT>
                    <a:lnB>
                      <a:noFill/>
                    </a:lnB>
                    <a:solidFill>
                      <a:srgbClr val="B4A7D6"/>
                    </a:solidFill>
                  </a:tcPr>
                </a:tc>
                <a:extLst>
                  <a:ext uri="{0D108BD9-81ED-4DB2-BD59-A6C34878D82A}">
                    <a16:rowId xmlns:a16="http://schemas.microsoft.com/office/drawing/2014/main" val="4114449321"/>
                  </a:ext>
                </a:extLst>
              </a:tr>
              <a:tr h="295275">
                <a:tc>
                  <a:txBody>
                    <a:bodyPr/>
                    <a:lstStyle/>
                    <a:p>
                      <a:pPr fontAlgn="b">
                        <a:buNone/>
                      </a:pPr>
                      <a:r>
                        <a:rPr lang="en-GB" sz="1000" dirty="0">
                          <a:effectLst/>
                          <a:latin typeface="Arial"/>
                        </a:rPr>
                        <a:t>Nursery</a:t>
                      </a:r>
                    </a:p>
                  </a:txBody>
                  <a:tcPr marL="9525" marR="9525" marT="9525" anchor="b">
                    <a:lnL>
                      <a:noFill/>
                    </a:lnL>
                    <a:lnR>
                      <a:noFill/>
                    </a:lnR>
                    <a:lnT>
                      <a:noFill/>
                    </a:lnT>
                    <a:lnB>
                      <a:noFill/>
                    </a:lnB>
                    <a:solidFill>
                      <a:schemeClr val="accent6">
                        <a:lumMod val="60000"/>
                        <a:lumOff val="40000"/>
                      </a:schemeClr>
                    </a:solidFill>
                  </a:tcPr>
                </a:tc>
                <a:tc>
                  <a:txBody>
                    <a:bodyPr/>
                    <a:lstStyle/>
                    <a:p>
                      <a:pPr fontAlgn="b">
                        <a:buNone/>
                      </a:pPr>
                      <a:endParaRPr lang="en-GB" sz="1000">
                        <a:effectLst/>
                        <a:latin typeface="Arial" panose="020B0604020202020204" pitchFamily="34" charset="0"/>
                      </a:endParaRPr>
                    </a:p>
                  </a:txBody>
                  <a:tcPr marL="9525" marR="9525" marT="9525" anchor="b">
                    <a:lnL>
                      <a:noFill/>
                    </a:lnL>
                    <a:lnR>
                      <a:noFill/>
                    </a:lnR>
                    <a:lnT>
                      <a:noFill/>
                    </a:lnT>
                    <a:lnB>
                      <a:noFill/>
                    </a:lnB>
                    <a:solidFill>
                      <a:srgbClr val="FFD966"/>
                    </a:solidFill>
                  </a:tcPr>
                </a:tc>
                <a:tc>
                  <a:txBody>
                    <a:bodyPr/>
                    <a:lstStyle/>
                    <a:p>
                      <a:pPr fontAlgn="b">
                        <a:buNone/>
                      </a:pPr>
                      <a:endParaRPr lang="en-GB" sz="1000">
                        <a:effectLst/>
                        <a:latin typeface="Arial" panose="020B0604020202020204" pitchFamily="34" charset="0"/>
                      </a:endParaRPr>
                    </a:p>
                  </a:txBody>
                  <a:tcPr marL="9525" marR="9525" marT="9525" anchor="b">
                    <a:lnL>
                      <a:noFill/>
                    </a:lnL>
                    <a:lnR>
                      <a:noFill/>
                    </a:lnR>
                    <a:lnT>
                      <a:noFill/>
                    </a:lnT>
                    <a:lnB>
                      <a:noFill/>
                    </a:lnB>
                    <a:solidFill>
                      <a:srgbClr val="D5A6BD"/>
                    </a:solidFill>
                  </a:tcPr>
                </a:tc>
                <a:tc>
                  <a:txBody>
                    <a:bodyPr/>
                    <a:lstStyle/>
                    <a:p>
                      <a:pPr fontAlgn="b">
                        <a:buNone/>
                      </a:pPr>
                      <a:endParaRPr lang="en-GB" sz="1000">
                        <a:effectLst/>
                        <a:latin typeface="Arial" panose="020B0604020202020204" pitchFamily="34" charset="0"/>
                      </a:endParaRPr>
                    </a:p>
                  </a:txBody>
                  <a:tcPr marL="9525" marR="9525" marT="9525" anchor="b">
                    <a:lnL>
                      <a:noFill/>
                    </a:lnL>
                    <a:lnR>
                      <a:noFill/>
                    </a:lnR>
                    <a:lnT>
                      <a:noFill/>
                    </a:lnT>
                    <a:lnB>
                      <a:noFill/>
                    </a:lnB>
                    <a:solidFill>
                      <a:srgbClr val="B4A7D6"/>
                    </a:solidFill>
                  </a:tcPr>
                </a:tc>
                <a:extLst>
                  <a:ext uri="{0D108BD9-81ED-4DB2-BD59-A6C34878D82A}">
                    <a16:rowId xmlns:a16="http://schemas.microsoft.com/office/drawing/2014/main" val="2896013863"/>
                  </a:ext>
                </a:extLst>
              </a:tr>
              <a:tr h="295275">
                <a:tc>
                  <a:txBody>
                    <a:bodyPr/>
                    <a:lstStyle/>
                    <a:p>
                      <a:pPr fontAlgn="b">
                        <a:buNone/>
                      </a:pPr>
                      <a:r>
                        <a:rPr lang="en-GB" sz="1000" dirty="0">
                          <a:effectLst/>
                          <a:latin typeface="Arial"/>
                        </a:rPr>
                        <a:t>R</a:t>
                      </a:r>
                    </a:p>
                  </a:txBody>
                  <a:tcPr marL="9525" marR="9525" marT="9525" anchor="b">
                    <a:lnL>
                      <a:noFill/>
                    </a:lnL>
                    <a:lnR>
                      <a:noFill/>
                    </a:lnR>
                    <a:lnT>
                      <a:noFill/>
                    </a:lnT>
                    <a:lnB>
                      <a:noFill/>
                    </a:lnB>
                    <a:solidFill>
                      <a:schemeClr val="accent6">
                        <a:lumMod val="60000"/>
                        <a:lumOff val="40000"/>
                      </a:schemeClr>
                    </a:solidFill>
                  </a:tcPr>
                </a:tc>
                <a:tc>
                  <a:txBody>
                    <a:bodyPr/>
                    <a:lstStyle/>
                    <a:p>
                      <a:pPr algn="r" fontAlgn="b">
                        <a:buNone/>
                      </a:pPr>
                      <a:r>
                        <a:rPr lang="en-GB" sz="1000" dirty="0">
                          <a:effectLst/>
                          <a:latin typeface="Arial"/>
                        </a:rPr>
                        <a:t>4</a:t>
                      </a:r>
                    </a:p>
                  </a:txBody>
                  <a:tcPr marL="9525" marR="9525" marT="9525" anchor="b">
                    <a:lnL>
                      <a:noFill/>
                    </a:lnL>
                    <a:lnR>
                      <a:noFill/>
                    </a:lnR>
                    <a:lnT>
                      <a:noFill/>
                    </a:lnT>
                    <a:lnB>
                      <a:noFill/>
                    </a:lnB>
                    <a:solidFill>
                      <a:srgbClr val="FDD868"/>
                    </a:solidFill>
                  </a:tcPr>
                </a:tc>
                <a:tc>
                  <a:txBody>
                    <a:bodyPr/>
                    <a:lstStyle/>
                    <a:p>
                      <a:pPr fontAlgn="b">
                        <a:buNone/>
                      </a:pPr>
                      <a:endParaRPr lang="en-GB" sz="1000">
                        <a:effectLst/>
                        <a:latin typeface="Arial" panose="020B0604020202020204" pitchFamily="34" charset="0"/>
                      </a:endParaRPr>
                    </a:p>
                  </a:txBody>
                  <a:tcPr marL="9525" marR="9525" marT="9525" anchor="b">
                    <a:lnL>
                      <a:noFill/>
                    </a:lnL>
                    <a:lnR>
                      <a:noFill/>
                    </a:lnR>
                    <a:lnT>
                      <a:noFill/>
                    </a:lnT>
                    <a:lnB>
                      <a:noFill/>
                    </a:lnB>
                    <a:solidFill>
                      <a:srgbClr val="FBDAD7"/>
                    </a:solidFill>
                  </a:tcPr>
                </a:tc>
                <a:tc>
                  <a:txBody>
                    <a:bodyPr/>
                    <a:lstStyle/>
                    <a:p>
                      <a:pPr fontAlgn="b">
                        <a:buNone/>
                      </a:pPr>
                      <a:endParaRPr lang="en-GB" sz="1000">
                        <a:effectLst/>
                        <a:latin typeface="Arial" panose="020B0604020202020204" pitchFamily="34" charset="0"/>
                      </a:endParaRPr>
                    </a:p>
                  </a:txBody>
                  <a:tcPr marL="9525" marR="9525" marT="9525" anchor="b">
                    <a:lnL>
                      <a:noFill/>
                    </a:lnL>
                    <a:lnR>
                      <a:noFill/>
                    </a:lnR>
                    <a:lnT>
                      <a:noFill/>
                    </a:lnT>
                    <a:lnB>
                      <a:noFill/>
                    </a:lnB>
                    <a:solidFill>
                      <a:srgbClr val="E9C4F5"/>
                    </a:solidFill>
                  </a:tcPr>
                </a:tc>
                <a:extLst>
                  <a:ext uri="{0D108BD9-81ED-4DB2-BD59-A6C34878D82A}">
                    <a16:rowId xmlns:a16="http://schemas.microsoft.com/office/drawing/2014/main" val="3008635576"/>
                  </a:ext>
                </a:extLst>
              </a:tr>
              <a:tr h="295275">
                <a:tc>
                  <a:txBody>
                    <a:bodyPr/>
                    <a:lstStyle/>
                    <a:p>
                      <a:pPr algn="r" fontAlgn="b">
                        <a:buNone/>
                      </a:pPr>
                      <a:r>
                        <a:rPr lang="en-GB" sz="1000" dirty="0">
                          <a:effectLst/>
                          <a:latin typeface="Arial"/>
                        </a:rPr>
                        <a:t>1</a:t>
                      </a:r>
                    </a:p>
                  </a:txBody>
                  <a:tcPr marL="9525" marR="9525" marT="9525" anchor="b">
                    <a:lnL>
                      <a:noFill/>
                    </a:lnL>
                    <a:lnR>
                      <a:noFill/>
                    </a:lnR>
                    <a:lnT>
                      <a:noFill/>
                    </a:lnT>
                    <a:lnB>
                      <a:noFill/>
                    </a:lnB>
                    <a:solidFill>
                      <a:schemeClr val="accent6">
                        <a:lumMod val="60000"/>
                        <a:lumOff val="40000"/>
                      </a:schemeClr>
                    </a:solidFill>
                  </a:tcPr>
                </a:tc>
                <a:tc>
                  <a:txBody>
                    <a:bodyPr/>
                    <a:lstStyle/>
                    <a:p>
                      <a:pPr algn="r" fontAlgn="b">
                        <a:buNone/>
                      </a:pPr>
                      <a:r>
                        <a:rPr lang="en-GB" sz="1000" dirty="0">
                          <a:effectLst/>
                          <a:latin typeface="Arial"/>
                        </a:rPr>
                        <a:t>4</a:t>
                      </a:r>
                    </a:p>
                  </a:txBody>
                  <a:tcPr marL="9525" marR="9525" marT="9525" anchor="b">
                    <a:lnL>
                      <a:noFill/>
                    </a:lnL>
                    <a:lnR>
                      <a:noFill/>
                    </a:lnR>
                    <a:lnT>
                      <a:noFill/>
                    </a:lnT>
                    <a:lnB>
                      <a:noFill/>
                    </a:lnB>
                    <a:solidFill>
                      <a:srgbClr val="FFD966"/>
                    </a:solidFill>
                  </a:tcPr>
                </a:tc>
                <a:tc>
                  <a:txBody>
                    <a:bodyPr/>
                    <a:lstStyle/>
                    <a:p>
                      <a:pPr algn="r" fontAlgn="b">
                        <a:buNone/>
                      </a:pPr>
                      <a:r>
                        <a:rPr lang="en-GB" sz="1000" dirty="0">
                          <a:effectLst/>
                          <a:latin typeface="Arial"/>
                        </a:rPr>
                        <a:t>10</a:t>
                      </a:r>
                    </a:p>
                  </a:txBody>
                  <a:tcPr marL="9525" marR="9525" marT="9525" anchor="b">
                    <a:lnL>
                      <a:noFill/>
                    </a:lnL>
                    <a:lnR>
                      <a:noFill/>
                    </a:lnR>
                    <a:lnT>
                      <a:noFill/>
                    </a:lnT>
                    <a:lnB>
                      <a:noFill/>
                    </a:lnB>
                    <a:solidFill>
                      <a:srgbClr val="D5A6BD"/>
                    </a:solidFill>
                  </a:tcPr>
                </a:tc>
                <a:tc>
                  <a:txBody>
                    <a:bodyPr/>
                    <a:lstStyle/>
                    <a:p>
                      <a:pPr algn="r" fontAlgn="b">
                        <a:buNone/>
                      </a:pPr>
                      <a:r>
                        <a:rPr lang="en-GB" sz="1000" dirty="0">
                          <a:effectLst/>
                          <a:latin typeface="Arial"/>
                        </a:rPr>
                        <a:t>14</a:t>
                      </a:r>
                    </a:p>
                  </a:txBody>
                  <a:tcPr marL="9525" marR="9525" marT="9525" anchor="b">
                    <a:lnL>
                      <a:noFill/>
                    </a:lnL>
                    <a:lnR>
                      <a:noFill/>
                    </a:lnR>
                    <a:lnT>
                      <a:noFill/>
                    </a:lnT>
                    <a:lnB>
                      <a:noFill/>
                    </a:lnB>
                    <a:solidFill>
                      <a:srgbClr val="B4A7D6"/>
                    </a:solidFill>
                  </a:tcPr>
                </a:tc>
                <a:extLst>
                  <a:ext uri="{0D108BD9-81ED-4DB2-BD59-A6C34878D82A}">
                    <a16:rowId xmlns:a16="http://schemas.microsoft.com/office/drawing/2014/main" val="434566108"/>
                  </a:ext>
                </a:extLst>
              </a:tr>
              <a:tr h="295275">
                <a:tc>
                  <a:txBody>
                    <a:bodyPr/>
                    <a:lstStyle/>
                    <a:p>
                      <a:pPr algn="r" fontAlgn="b">
                        <a:buNone/>
                      </a:pPr>
                      <a:r>
                        <a:rPr lang="en-GB" sz="1000" dirty="0">
                          <a:effectLst/>
                          <a:latin typeface="Arial"/>
                        </a:rPr>
                        <a:t>2</a:t>
                      </a:r>
                    </a:p>
                  </a:txBody>
                  <a:tcPr marL="9525" marR="9525" marT="9525" anchor="b">
                    <a:lnL>
                      <a:noFill/>
                    </a:lnL>
                    <a:lnR>
                      <a:noFill/>
                    </a:lnR>
                    <a:lnT>
                      <a:noFill/>
                    </a:lnT>
                    <a:lnB>
                      <a:noFill/>
                    </a:lnB>
                    <a:solidFill>
                      <a:schemeClr val="accent6">
                        <a:lumMod val="60000"/>
                        <a:lumOff val="40000"/>
                      </a:schemeClr>
                    </a:solidFill>
                  </a:tcPr>
                </a:tc>
                <a:tc>
                  <a:txBody>
                    <a:bodyPr/>
                    <a:lstStyle/>
                    <a:p>
                      <a:pPr algn="r" fontAlgn="b">
                        <a:buNone/>
                      </a:pPr>
                      <a:r>
                        <a:rPr lang="en-GB" sz="1000" dirty="0">
                          <a:effectLst/>
                          <a:latin typeface="Arial"/>
                        </a:rPr>
                        <a:t>4</a:t>
                      </a:r>
                    </a:p>
                  </a:txBody>
                  <a:tcPr marL="9525" marR="9525" marT="9525" anchor="b">
                    <a:lnL>
                      <a:noFill/>
                    </a:lnL>
                    <a:lnR>
                      <a:noFill/>
                    </a:lnR>
                    <a:lnT>
                      <a:noFill/>
                    </a:lnT>
                    <a:lnB>
                      <a:noFill/>
                    </a:lnB>
                    <a:solidFill>
                      <a:srgbClr val="FFD966"/>
                    </a:solidFill>
                  </a:tcPr>
                </a:tc>
                <a:tc>
                  <a:txBody>
                    <a:bodyPr/>
                    <a:lstStyle/>
                    <a:p>
                      <a:pPr algn="r" fontAlgn="b">
                        <a:buNone/>
                      </a:pPr>
                      <a:r>
                        <a:rPr lang="en-GB" sz="1000" dirty="0">
                          <a:effectLst/>
                          <a:latin typeface="Arial"/>
                        </a:rPr>
                        <a:t>10</a:t>
                      </a:r>
                    </a:p>
                  </a:txBody>
                  <a:tcPr marL="9525" marR="9525" marT="9525" anchor="b">
                    <a:lnL>
                      <a:noFill/>
                    </a:lnL>
                    <a:lnR>
                      <a:noFill/>
                    </a:lnR>
                    <a:lnT>
                      <a:noFill/>
                    </a:lnT>
                    <a:lnB>
                      <a:noFill/>
                    </a:lnB>
                    <a:solidFill>
                      <a:srgbClr val="D5A6BD"/>
                    </a:solidFill>
                  </a:tcPr>
                </a:tc>
                <a:tc>
                  <a:txBody>
                    <a:bodyPr/>
                    <a:lstStyle/>
                    <a:p>
                      <a:pPr algn="r" fontAlgn="b">
                        <a:buNone/>
                      </a:pPr>
                      <a:r>
                        <a:rPr lang="en-GB" sz="1000" dirty="0">
                          <a:effectLst/>
                          <a:latin typeface="Arial"/>
                        </a:rPr>
                        <a:t>14</a:t>
                      </a:r>
                    </a:p>
                  </a:txBody>
                  <a:tcPr marL="9525" marR="9525" marT="9525" anchor="b">
                    <a:lnL>
                      <a:noFill/>
                    </a:lnL>
                    <a:lnR>
                      <a:noFill/>
                    </a:lnR>
                    <a:lnT>
                      <a:noFill/>
                    </a:lnT>
                    <a:lnB>
                      <a:noFill/>
                    </a:lnB>
                    <a:solidFill>
                      <a:srgbClr val="B4A7D6"/>
                    </a:solidFill>
                  </a:tcPr>
                </a:tc>
                <a:extLst>
                  <a:ext uri="{0D108BD9-81ED-4DB2-BD59-A6C34878D82A}">
                    <a16:rowId xmlns:a16="http://schemas.microsoft.com/office/drawing/2014/main" val="3985314942"/>
                  </a:ext>
                </a:extLst>
              </a:tr>
              <a:tr h="295275">
                <a:tc>
                  <a:txBody>
                    <a:bodyPr/>
                    <a:lstStyle/>
                    <a:p>
                      <a:pPr algn="r" fontAlgn="b">
                        <a:buNone/>
                      </a:pPr>
                      <a:r>
                        <a:rPr lang="en-GB" sz="1000" dirty="0">
                          <a:effectLst/>
                          <a:latin typeface="Arial"/>
                        </a:rPr>
                        <a:t>3</a:t>
                      </a:r>
                    </a:p>
                  </a:txBody>
                  <a:tcPr marL="9525" marR="9525" marT="9525" anchor="b">
                    <a:lnL>
                      <a:noFill/>
                    </a:lnL>
                    <a:lnR>
                      <a:noFill/>
                    </a:lnR>
                    <a:lnT>
                      <a:noFill/>
                    </a:lnT>
                    <a:lnB>
                      <a:noFill/>
                    </a:lnB>
                    <a:solidFill>
                      <a:schemeClr val="accent6">
                        <a:lumMod val="60000"/>
                        <a:lumOff val="40000"/>
                      </a:schemeClr>
                    </a:solidFill>
                  </a:tcPr>
                </a:tc>
                <a:tc>
                  <a:txBody>
                    <a:bodyPr/>
                    <a:lstStyle/>
                    <a:p>
                      <a:pPr algn="r" fontAlgn="b">
                        <a:buNone/>
                      </a:pPr>
                      <a:r>
                        <a:rPr lang="en-GB" sz="1000" dirty="0">
                          <a:effectLst/>
                          <a:latin typeface="Arial"/>
                        </a:rPr>
                        <a:t>4</a:t>
                      </a:r>
                    </a:p>
                  </a:txBody>
                  <a:tcPr marL="9525" marR="9525" marT="9525" anchor="b">
                    <a:lnL>
                      <a:noFill/>
                    </a:lnL>
                    <a:lnR>
                      <a:noFill/>
                    </a:lnR>
                    <a:lnT>
                      <a:noFill/>
                    </a:lnT>
                    <a:lnB>
                      <a:noFill/>
                    </a:lnB>
                    <a:solidFill>
                      <a:srgbClr val="FFD966"/>
                    </a:solidFill>
                  </a:tcPr>
                </a:tc>
                <a:tc>
                  <a:txBody>
                    <a:bodyPr/>
                    <a:lstStyle/>
                    <a:p>
                      <a:pPr algn="r" fontAlgn="b">
                        <a:buNone/>
                      </a:pPr>
                      <a:r>
                        <a:rPr lang="en-GB" sz="1000" dirty="0">
                          <a:effectLst/>
                          <a:latin typeface="Arial"/>
                        </a:rPr>
                        <a:t>14</a:t>
                      </a:r>
                    </a:p>
                  </a:txBody>
                  <a:tcPr marL="9525" marR="9525" marT="9525" anchor="b">
                    <a:lnL>
                      <a:noFill/>
                    </a:lnL>
                    <a:lnR>
                      <a:noFill/>
                    </a:lnR>
                    <a:lnT>
                      <a:noFill/>
                    </a:lnT>
                    <a:lnB>
                      <a:noFill/>
                    </a:lnB>
                    <a:solidFill>
                      <a:srgbClr val="D5A6BD"/>
                    </a:solidFill>
                  </a:tcPr>
                </a:tc>
                <a:tc>
                  <a:txBody>
                    <a:bodyPr/>
                    <a:lstStyle/>
                    <a:p>
                      <a:pPr algn="r" fontAlgn="b">
                        <a:buNone/>
                      </a:pPr>
                      <a:r>
                        <a:rPr lang="en-GB" sz="1000" dirty="0">
                          <a:effectLst/>
                          <a:latin typeface="Arial"/>
                        </a:rPr>
                        <a:t>18</a:t>
                      </a:r>
                    </a:p>
                  </a:txBody>
                  <a:tcPr marL="9525" marR="9525" marT="9525" anchor="b">
                    <a:lnL>
                      <a:noFill/>
                    </a:lnL>
                    <a:lnR>
                      <a:noFill/>
                    </a:lnR>
                    <a:lnT>
                      <a:noFill/>
                    </a:lnT>
                    <a:lnB>
                      <a:noFill/>
                    </a:lnB>
                    <a:solidFill>
                      <a:srgbClr val="B4A7D6"/>
                    </a:solidFill>
                  </a:tcPr>
                </a:tc>
                <a:extLst>
                  <a:ext uri="{0D108BD9-81ED-4DB2-BD59-A6C34878D82A}">
                    <a16:rowId xmlns:a16="http://schemas.microsoft.com/office/drawing/2014/main" val="1027000940"/>
                  </a:ext>
                </a:extLst>
              </a:tr>
              <a:tr h="295275">
                <a:tc>
                  <a:txBody>
                    <a:bodyPr/>
                    <a:lstStyle/>
                    <a:p>
                      <a:pPr algn="r" fontAlgn="b">
                        <a:buNone/>
                      </a:pPr>
                      <a:r>
                        <a:rPr lang="en-GB" sz="1000" dirty="0">
                          <a:effectLst/>
                          <a:latin typeface="Arial"/>
                        </a:rPr>
                        <a:t>4</a:t>
                      </a:r>
                    </a:p>
                  </a:txBody>
                  <a:tcPr marL="9525" marR="9525" marT="9525" anchor="b">
                    <a:lnL>
                      <a:noFill/>
                    </a:lnL>
                    <a:lnR>
                      <a:noFill/>
                    </a:lnR>
                    <a:lnT>
                      <a:noFill/>
                    </a:lnT>
                    <a:lnB>
                      <a:noFill/>
                    </a:lnB>
                    <a:solidFill>
                      <a:schemeClr val="accent6">
                        <a:lumMod val="60000"/>
                        <a:lumOff val="40000"/>
                      </a:schemeClr>
                    </a:solidFill>
                  </a:tcPr>
                </a:tc>
                <a:tc>
                  <a:txBody>
                    <a:bodyPr/>
                    <a:lstStyle/>
                    <a:p>
                      <a:pPr algn="r" fontAlgn="b">
                        <a:buNone/>
                      </a:pPr>
                      <a:r>
                        <a:rPr lang="en-GB" sz="1000" dirty="0">
                          <a:effectLst/>
                          <a:latin typeface="Arial"/>
                        </a:rPr>
                        <a:t>5</a:t>
                      </a:r>
                    </a:p>
                  </a:txBody>
                  <a:tcPr marL="9525" marR="9525" marT="9525" anchor="b">
                    <a:lnL>
                      <a:noFill/>
                    </a:lnL>
                    <a:lnR>
                      <a:noFill/>
                    </a:lnR>
                    <a:lnT>
                      <a:noFill/>
                    </a:lnT>
                    <a:lnB>
                      <a:noFill/>
                    </a:lnB>
                    <a:solidFill>
                      <a:srgbClr val="FFD966"/>
                    </a:solidFill>
                  </a:tcPr>
                </a:tc>
                <a:tc>
                  <a:txBody>
                    <a:bodyPr/>
                    <a:lstStyle/>
                    <a:p>
                      <a:pPr algn="r" fontAlgn="b">
                        <a:buNone/>
                      </a:pPr>
                      <a:r>
                        <a:rPr lang="en-GB" sz="1000" dirty="0">
                          <a:effectLst/>
                          <a:latin typeface="Arial"/>
                        </a:rPr>
                        <a:t>20</a:t>
                      </a:r>
                    </a:p>
                  </a:txBody>
                  <a:tcPr marL="9525" marR="9525" marT="9525" anchor="b">
                    <a:lnL>
                      <a:noFill/>
                    </a:lnL>
                    <a:lnR>
                      <a:noFill/>
                    </a:lnR>
                    <a:lnT>
                      <a:noFill/>
                    </a:lnT>
                    <a:lnB>
                      <a:noFill/>
                    </a:lnB>
                    <a:solidFill>
                      <a:srgbClr val="D5A6BD"/>
                    </a:solidFill>
                  </a:tcPr>
                </a:tc>
                <a:tc>
                  <a:txBody>
                    <a:bodyPr/>
                    <a:lstStyle/>
                    <a:p>
                      <a:pPr algn="r" fontAlgn="b">
                        <a:buNone/>
                      </a:pPr>
                      <a:r>
                        <a:rPr lang="en-GB" sz="1000" dirty="0">
                          <a:effectLst/>
                          <a:latin typeface="Arial"/>
                        </a:rPr>
                        <a:t>25</a:t>
                      </a:r>
                    </a:p>
                  </a:txBody>
                  <a:tcPr marL="9525" marR="9525" marT="9525" anchor="b">
                    <a:lnL>
                      <a:noFill/>
                    </a:lnL>
                    <a:lnR>
                      <a:noFill/>
                    </a:lnR>
                    <a:lnT>
                      <a:noFill/>
                    </a:lnT>
                    <a:lnB>
                      <a:noFill/>
                    </a:lnB>
                    <a:solidFill>
                      <a:srgbClr val="B4A7D6"/>
                    </a:solidFill>
                  </a:tcPr>
                </a:tc>
                <a:extLst>
                  <a:ext uri="{0D108BD9-81ED-4DB2-BD59-A6C34878D82A}">
                    <a16:rowId xmlns:a16="http://schemas.microsoft.com/office/drawing/2014/main" val="2643829552"/>
                  </a:ext>
                </a:extLst>
              </a:tr>
              <a:tr h="295275">
                <a:tc>
                  <a:txBody>
                    <a:bodyPr/>
                    <a:lstStyle/>
                    <a:p>
                      <a:pPr algn="r" fontAlgn="b">
                        <a:buNone/>
                      </a:pPr>
                      <a:r>
                        <a:rPr lang="en-GB" sz="1000" dirty="0">
                          <a:effectLst/>
                          <a:latin typeface="Arial"/>
                        </a:rPr>
                        <a:t>5</a:t>
                      </a:r>
                    </a:p>
                  </a:txBody>
                  <a:tcPr marL="9525" marR="9525" marT="9525" anchor="b">
                    <a:lnL>
                      <a:noFill/>
                    </a:lnL>
                    <a:lnR>
                      <a:noFill/>
                    </a:lnR>
                    <a:lnT>
                      <a:noFill/>
                    </a:lnT>
                    <a:lnB>
                      <a:noFill/>
                    </a:lnB>
                    <a:solidFill>
                      <a:schemeClr val="accent6">
                        <a:lumMod val="60000"/>
                        <a:lumOff val="40000"/>
                      </a:schemeClr>
                    </a:solidFill>
                  </a:tcPr>
                </a:tc>
                <a:tc>
                  <a:txBody>
                    <a:bodyPr/>
                    <a:lstStyle/>
                    <a:p>
                      <a:pPr algn="r" fontAlgn="b">
                        <a:buNone/>
                      </a:pPr>
                      <a:r>
                        <a:rPr lang="en-GB" sz="1000" dirty="0">
                          <a:effectLst/>
                          <a:latin typeface="Arial"/>
                        </a:rPr>
                        <a:t>6</a:t>
                      </a:r>
                    </a:p>
                  </a:txBody>
                  <a:tcPr marL="9525" marR="9525" marT="9525" anchor="b">
                    <a:lnL>
                      <a:noFill/>
                    </a:lnL>
                    <a:lnR>
                      <a:noFill/>
                    </a:lnR>
                    <a:lnT>
                      <a:noFill/>
                    </a:lnT>
                    <a:lnB>
                      <a:noFill/>
                    </a:lnB>
                    <a:solidFill>
                      <a:srgbClr val="FFD966"/>
                    </a:solidFill>
                  </a:tcPr>
                </a:tc>
                <a:tc>
                  <a:txBody>
                    <a:bodyPr/>
                    <a:lstStyle/>
                    <a:p>
                      <a:pPr algn="r" fontAlgn="b">
                        <a:buNone/>
                      </a:pPr>
                      <a:r>
                        <a:rPr lang="en-GB" sz="1000" dirty="0">
                          <a:effectLst/>
                          <a:latin typeface="Arial"/>
                        </a:rPr>
                        <a:t>14</a:t>
                      </a:r>
                    </a:p>
                  </a:txBody>
                  <a:tcPr marL="9525" marR="9525" marT="9525" anchor="b">
                    <a:lnL>
                      <a:noFill/>
                    </a:lnL>
                    <a:lnR>
                      <a:noFill/>
                    </a:lnR>
                    <a:lnT>
                      <a:noFill/>
                    </a:lnT>
                    <a:lnB>
                      <a:noFill/>
                    </a:lnB>
                    <a:solidFill>
                      <a:srgbClr val="D5A6BD"/>
                    </a:solidFill>
                  </a:tcPr>
                </a:tc>
                <a:tc>
                  <a:txBody>
                    <a:bodyPr/>
                    <a:lstStyle/>
                    <a:p>
                      <a:pPr algn="r" fontAlgn="b">
                        <a:buNone/>
                      </a:pPr>
                      <a:r>
                        <a:rPr lang="en-GB" sz="1000" dirty="0">
                          <a:effectLst/>
                          <a:latin typeface="Arial"/>
                        </a:rPr>
                        <a:t>20</a:t>
                      </a:r>
                    </a:p>
                  </a:txBody>
                  <a:tcPr marL="9525" marR="9525" marT="9525" anchor="b">
                    <a:lnL>
                      <a:noFill/>
                    </a:lnL>
                    <a:lnR>
                      <a:noFill/>
                    </a:lnR>
                    <a:lnT>
                      <a:noFill/>
                    </a:lnT>
                    <a:lnB>
                      <a:noFill/>
                    </a:lnB>
                    <a:solidFill>
                      <a:srgbClr val="B4A7D6"/>
                    </a:solidFill>
                  </a:tcPr>
                </a:tc>
                <a:extLst>
                  <a:ext uri="{0D108BD9-81ED-4DB2-BD59-A6C34878D82A}">
                    <a16:rowId xmlns:a16="http://schemas.microsoft.com/office/drawing/2014/main" val="1239900019"/>
                  </a:ext>
                </a:extLst>
              </a:tr>
              <a:tr h="295275">
                <a:tc>
                  <a:txBody>
                    <a:bodyPr/>
                    <a:lstStyle/>
                    <a:p>
                      <a:pPr algn="r" fontAlgn="b">
                        <a:buNone/>
                      </a:pPr>
                      <a:r>
                        <a:rPr lang="en-GB" sz="1000" dirty="0">
                          <a:effectLst/>
                          <a:latin typeface="Arial"/>
                        </a:rPr>
                        <a:t>6</a:t>
                      </a:r>
                    </a:p>
                  </a:txBody>
                  <a:tcPr marL="9525" marR="9525" marT="9525" anchor="b">
                    <a:lnL>
                      <a:noFill/>
                    </a:lnL>
                    <a:lnR>
                      <a:noFill/>
                    </a:lnR>
                    <a:lnT>
                      <a:noFill/>
                    </a:lnT>
                    <a:lnB>
                      <a:noFill/>
                    </a:lnB>
                    <a:solidFill>
                      <a:schemeClr val="accent6">
                        <a:lumMod val="60000"/>
                        <a:lumOff val="40000"/>
                      </a:schemeClr>
                    </a:solidFill>
                  </a:tcPr>
                </a:tc>
                <a:tc>
                  <a:txBody>
                    <a:bodyPr/>
                    <a:lstStyle/>
                    <a:p>
                      <a:pPr algn="r" fontAlgn="b">
                        <a:buNone/>
                      </a:pPr>
                      <a:r>
                        <a:rPr lang="en-GB" sz="1000" dirty="0">
                          <a:effectLst/>
                          <a:latin typeface="Arial"/>
                        </a:rPr>
                        <a:t>5</a:t>
                      </a:r>
                    </a:p>
                  </a:txBody>
                  <a:tcPr marL="9525" marR="9525" marT="9525" anchor="b">
                    <a:lnL>
                      <a:noFill/>
                    </a:lnL>
                    <a:lnR>
                      <a:noFill/>
                    </a:lnR>
                    <a:lnT>
                      <a:noFill/>
                    </a:lnT>
                    <a:lnB>
                      <a:noFill/>
                    </a:lnB>
                    <a:solidFill>
                      <a:srgbClr val="FFD966"/>
                    </a:solidFill>
                  </a:tcPr>
                </a:tc>
                <a:tc>
                  <a:txBody>
                    <a:bodyPr/>
                    <a:lstStyle/>
                    <a:p>
                      <a:pPr algn="r" fontAlgn="b">
                        <a:buNone/>
                      </a:pPr>
                      <a:r>
                        <a:rPr lang="en-GB" sz="1000" dirty="0">
                          <a:effectLst/>
                          <a:latin typeface="Arial"/>
                        </a:rPr>
                        <a:t>19</a:t>
                      </a:r>
                    </a:p>
                  </a:txBody>
                  <a:tcPr marL="9525" marR="9525" marT="9525" anchor="b">
                    <a:lnL>
                      <a:noFill/>
                    </a:lnL>
                    <a:lnR>
                      <a:noFill/>
                    </a:lnR>
                    <a:lnT>
                      <a:noFill/>
                    </a:lnT>
                    <a:lnB>
                      <a:noFill/>
                    </a:lnB>
                    <a:solidFill>
                      <a:srgbClr val="D5A6BD"/>
                    </a:solidFill>
                  </a:tcPr>
                </a:tc>
                <a:tc>
                  <a:txBody>
                    <a:bodyPr/>
                    <a:lstStyle/>
                    <a:p>
                      <a:pPr algn="r" fontAlgn="b">
                        <a:buNone/>
                      </a:pPr>
                      <a:r>
                        <a:rPr lang="en-GB" sz="1000" dirty="0">
                          <a:effectLst/>
                          <a:latin typeface="Arial"/>
                        </a:rPr>
                        <a:t>24</a:t>
                      </a:r>
                    </a:p>
                  </a:txBody>
                  <a:tcPr marL="9525" marR="9525" marT="9525" anchor="b">
                    <a:lnL>
                      <a:noFill/>
                    </a:lnL>
                    <a:lnR>
                      <a:noFill/>
                    </a:lnR>
                    <a:lnT>
                      <a:noFill/>
                    </a:lnT>
                    <a:lnB>
                      <a:noFill/>
                    </a:lnB>
                    <a:solidFill>
                      <a:srgbClr val="B4A7D6"/>
                    </a:solidFill>
                  </a:tcPr>
                </a:tc>
                <a:extLst>
                  <a:ext uri="{0D108BD9-81ED-4DB2-BD59-A6C34878D82A}">
                    <a16:rowId xmlns:a16="http://schemas.microsoft.com/office/drawing/2014/main" val="3324334739"/>
                  </a:ext>
                </a:extLst>
              </a:tr>
              <a:tr h="295275">
                <a:tc>
                  <a:txBody>
                    <a:bodyPr/>
                    <a:lstStyle/>
                    <a:p>
                      <a:pPr fontAlgn="b">
                        <a:buNone/>
                      </a:pPr>
                      <a:r>
                        <a:rPr lang="en-GB" sz="1000" dirty="0">
                          <a:effectLst/>
                          <a:latin typeface="Arial"/>
                        </a:rPr>
                        <a:t>totals</a:t>
                      </a:r>
                    </a:p>
                  </a:txBody>
                  <a:tcPr marL="9525" marR="9525" marT="9525" anchor="b">
                    <a:lnL>
                      <a:noFill/>
                    </a:lnL>
                    <a:lnR>
                      <a:noFill/>
                    </a:lnR>
                    <a:lnT>
                      <a:noFill/>
                    </a:lnT>
                    <a:lnB>
                      <a:noFill/>
                    </a:lnB>
                    <a:solidFill>
                      <a:schemeClr val="accent6">
                        <a:lumMod val="60000"/>
                        <a:lumOff val="40000"/>
                      </a:schemeClr>
                    </a:solidFill>
                  </a:tcPr>
                </a:tc>
                <a:tc>
                  <a:txBody>
                    <a:bodyPr/>
                    <a:lstStyle/>
                    <a:p>
                      <a:pPr algn="r" fontAlgn="b">
                        <a:buNone/>
                      </a:pPr>
                      <a:r>
                        <a:rPr lang="en-GB" sz="1000" dirty="0">
                          <a:effectLst/>
                          <a:latin typeface="Arial"/>
                        </a:rPr>
                        <a:t>32</a:t>
                      </a:r>
                    </a:p>
                  </a:txBody>
                  <a:tcPr marL="9525" marR="9525" marT="9525" anchor="b">
                    <a:lnL>
                      <a:noFill/>
                    </a:lnL>
                    <a:lnR>
                      <a:noFill/>
                    </a:lnR>
                    <a:lnT>
                      <a:noFill/>
                    </a:lnT>
                    <a:lnB>
                      <a:noFill/>
                    </a:lnB>
                    <a:solidFill>
                      <a:srgbClr val="FFD966"/>
                    </a:solidFill>
                  </a:tcPr>
                </a:tc>
                <a:tc>
                  <a:txBody>
                    <a:bodyPr/>
                    <a:lstStyle/>
                    <a:p>
                      <a:pPr algn="r" fontAlgn="b">
                        <a:buNone/>
                      </a:pPr>
                      <a:r>
                        <a:rPr lang="en-GB" sz="1000" dirty="0">
                          <a:effectLst/>
                          <a:latin typeface="Arial"/>
                        </a:rPr>
                        <a:t>87</a:t>
                      </a:r>
                    </a:p>
                  </a:txBody>
                  <a:tcPr marL="9525" marR="9525" marT="9525" anchor="b">
                    <a:lnL>
                      <a:noFill/>
                    </a:lnL>
                    <a:lnR>
                      <a:noFill/>
                    </a:lnR>
                    <a:lnT>
                      <a:noFill/>
                    </a:lnT>
                    <a:lnB>
                      <a:noFill/>
                    </a:lnB>
                    <a:solidFill>
                      <a:srgbClr val="D5A6BD"/>
                    </a:solidFill>
                  </a:tcPr>
                </a:tc>
                <a:tc>
                  <a:txBody>
                    <a:bodyPr/>
                    <a:lstStyle/>
                    <a:p>
                      <a:pPr algn="r" fontAlgn="b">
                        <a:buNone/>
                      </a:pPr>
                      <a:r>
                        <a:rPr lang="en-GB" sz="1000" dirty="0">
                          <a:effectLst/>
                          <a:latin typeface="Arial"/>
                        </a:rPr>
                        <a:t>115</a:t>
                      </a:r>
                    </a:p>
                  </a:txBody>
                  <a:tcPr marL="9525" marR="9525" marT="9525" anchor="b">
                    <a:lnL>
                      <a:noFill/>
                    </a:lnL>
                    <a:lnR>
                      <a:noFill/>
                    </a:lnR>
                    <a:lnT>
                      <a:noFill/>
                    </a:lnT>
                    <a:lnB>
                      <a:noFill/>
                    </a:lnB>
                    <a:solidFill>
                      <a:srgbClr val="B4A7D6"/>
                    </a:solidFill>
                  </a:tcPr>
                </a:tc>
                <a:extLst>
                  <a:ext uri="{0D108BD9-81ED-4DB2-BD59-A6C34878D82A}">
                    <a16:rowId xmlns:a16="http://schemas.microsoft.com/office/drawing/2014/main" val="3357072221"/>
                  </a:ext>
                </a:extLst>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AF556449419D84D90DC874F41EF1016" ma:contentTypeVersion="13" ma:contentTypeDescription="Create a new document." ma:contentTypeScope="" ma:versionID="9f3100bb843c256c3c61a2a710ae434a">
  <xsd:schema xmlns:xsd="http://www.w3.org/2001/XMLSchema" xmlns:xs="http://www.w3.org/2001/XMLSchema" xmlns:p="http://schemas.microsoft.com/office/2006/metadata/properties" xmlns:ns2="f6789d15-7cc7-4e98-8899-09a38c7aa947" xmlns:ns3="7dce98a2-0079-47da-a42d-fb2e9edcffa0" targetNamespace="http://schemas.microsoft.com/office/2006/metadata/properties" ma:root="true" ma:fieldsID="cff58f953be435b2177da2a79b931159" ns2:_="" ns3:_="">
    <xsd:import namespace="f6789d15-7cc7-4e98-8899-09a38c7aa947"/>
    <xsd:import namespace="7dce98a2-0079-47da-a42d-fb2e9edcffa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789d15-7cc7-4e98-8899-09a38c7aa9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af7eec5-cfaa-4d3c-a34c-db2879e536b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ce98a2-0079-47da-a42d-fb2e9edcffa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8ab3ee-8c1f-4fa0-bb32-9deb7e4ddea8}" ma:internalName="TaxCatchAll" ma:showField="CatchAllData" ma:web="7dce98a2-0079-47da-a42d-fb2e9edcff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6789d15-7cc7-4e98-8899-09a38c7aa947">
      <Terms xmlns="http://schemas.microsoft.com/office/infopath/2007/PartnerControls"/>
    </lcf76f155ced4ddcb4097134ff3c332f>
    <TaxCatchAll xmlns="7dce98a2-0079-47da-a42d-fb2e9edcffa0" xsi:nil="true"/>
  </documentManagement>
</p:properties>
</file>

<file path=customXml/itemProps1.xml><?xml version="1.0" encoding="utf-8"?>
<ds:datastoreItem xmlns:ds="http://schemas.openxmlformats.org/officeDocument/2006/customXml" ds:itemID="{B32166CB-82FF-49A7-A884-E4059B9FB9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789d15-7cc7-4e98-8899-09a38c7aa947"/>
    <ds:schemaRef ds:uri="7dce98a2-0079-47da-a42d-fb2e9edcff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5BA95DD-2F53-40E5-8E12-5AB1DCFC310F}">
  <ds:schemaRefs>
    <ds:schemaRef ds:uri="http://schemas.microsoft.com/sharepoint/v3/contenttype/forms"/>
  </ds:schemaRefs>
</ds:datastoreItem>
</file>

<file path=customXml/itemProps3.xml><?xml version="1.0" encoding="utf-8"?>
<ds:datastoreItem xmlns:ds="http://schemas.openxmlformats.org/officeDocument/2006/customXml" ds:itemID="{2CEDD655-A31B-4100-8C18-C27518575967}">
  <ds:schemaRefs>
    <ds:schemaRef ds:uri="http://purl.org/dc/elements/1.1/"/>
    <ds:schemaRef ds:uri="http://schemas.openxmlformats.org/package/2006/metadata/core-properties"/>
    <ds:schemaRef ds:uri="http://purl.org/dc/terms/"/>
    <ds:schemaRef ds:uri="http://schemas.microsoft.com/office/infopath/2007/PartnerControls"/>
    <ds:schemaRef ds:uri="7dce98a2-0079-47da-a42d-fb2e9edcffa0"/>
    <ds:schemaRef ds:uri="http://schemas.microsoft.com/office/2006/documentManagement/types"/>
    <ds:schemaRef ds:uri="f6789d15-7cc7-4e98-8899-09a38c7aa947"/>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4074</Words>
  <Application>Microsoft Office PowerPoint</Application>
  <PresentationFormat>On-screen Show (16:9)</PresentationFormat>
  <Paragraphs>184</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Roboto</vt:lpstr>
      <vt:lpstr>Arial</vt:lpstr>
      <vt:lpstr>Geometric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Miles</dc:creator>
  <cp:lastModifiedBy>Mrs Miles</cp:lastModifiedBy>
  <cp:revision>231</cp:revision>
  <dcterms:modified xsi:type="dcterms:W3CDTF">2026-09-20T19:22:20Z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0x010100BAF556449419D84D90DC874F41EF1016</vt:lpwstr>
  </property>
  <property fmtid="{D5CDD505-2E9C-101B-9397-08002B2CF9AE}" pid="3" name="MediaServiceImageTags">
    <vt:lpwstr/>
  </property>
</Properties>
</file>